
<file path=[Content_Types].xml><?xml version="1.0" encoding="utf-8"?>
<Types xmlns="http://schemas.openxmlformats.org/package/2006/content-types">
  <Override PartName="/ppt/slides/slide18.xml" ContentType="application/vnd.openxmlformats-officedocument.presentationml.slide+xml"/>
  <Override PartName="/ppt/slideLayouts/slideLayout15.xml" ContentType="application/vnd.openxmlformats-officedocument.presentationml.slideLayout+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handoutMasters/handoutMaster1.xml" ContentType="application/vnd.openxmlformats-officedocument.presentationml.handoutMaster+xml"/>
  <Override PartName="/ppt/slideLayouts/slideLayout5.xml" ContentType="application/vnd.openxmlformats-officedocument.presentationml.slideLayout+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Override PartName="/ppt/slides/slide22.xml" ContentType="application/vnd.openxmlformats-officedocument.presentationml.slide+xml"/>
  <Default Extension="xml" ContentType="application/xml"/>
  <Override PartName="/ppt/slides/slide19.xml" ContentType="application/vnd.openxmlformats-officedocument.presentationml.slide+xml"/>
  <Override PartName="/ppt/slideLayouts/slideLayout16.xml" ContentType="application/vnd.openxmlformats-officedocument.presentationml.slideLayout+xml"/>
  <Override PartName="/ppt/tableStyles.xml" ContentType="application/vnd.openxmlformats-officedocument.presentationml.tableStyles+xml"/>
  <Override PartName="/ppt/slides/slide15.xml" ContentType="application/vnd.openxmlformats-officedocument.presentationml.slide+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slides/slide6.xml" ContentType="application/vnd.openxmlformats-officedocument.presentationml.slide+xml"/>
  <Override PartName="/ppt/embeddings/oleObject1.bin" ContentType="application/vnd.openxmlformats-officedocument.oleObject"/>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theme/theme3.xml" ContentType="application/vnd.openxmlformats-officedocument.theme+xml"/>
  <Override PartName="/ppt/slides/slide23.xml" ContentType="application/vnd.openxmlformats-officedocument.presentationml.slide+xml"/>
  <Override PartName="/ppt/slideLayouts/slideLayout17.xml" ContentType="application/vnd.openxmlformats-officedocument.presentationml.slideLayout+xml"/>
  <Default Extension="gif" ContentType="image/gif"/>
  <Override PartName="/ppt/slides/slide16.xml" ContentType="application/vnd.openxmlformats-officedocument.presentationml.slide+xml"/>
  <Override PartName="/ppt/slideLayouts/slideLayout13.xml" ContentType="application/vnd.openxmlformats-officedocument.presentationml.slideLayout+xml"/>
  <Override PartName="/ppt/notesSlides/notesSlide2.xml" ContentType="application/vnd.openxmlformats-officedocument.presentationml.notesSlide+xml"/>
  <Override PartName="/ppt/slides/slide7.xml" ContentType="application/vnd.openxmlformats-officedocument.presentationml.slide+xml"/>
  <Override PartName="/ppt/embeddings/oleObject2.bin" ContentType="application/vnd.openxmlformats-officedocument.oleObject"/>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Default Extension="vml" ContentType="application/vnd.openxmlformats-officedocument.vmlDrawing"/>
  <Override PartName="/ppt/slides/slide3.xml" ContentType="application/vnd.openxmlformats-officedocument.presentationml.slide+xml"/>
  <Override PartName="/ppt/slideLayouts/slideLayout3.xml" ContentType="application/vnd.openxmlformats-officedocument.presentationml.slideLayout+xml"/>
  <Override PartName="/ppt/slideLayouts/slideLayout18.xml" ContentType="application/vnd.openxmlformats-officedocument.presentationml.slideLayout+xml"/>
  <Override PartName="/ppt/slides/slide20.xml" ContentType="application/vnd.openxmlformats-officedocument.presentationml.slide+xml"/>
  <Override PartName="/ppt/slides/slide17.xml" ContentType="application/vnd.openxmlformats-officedocument.presentationml.slide+xml"/>
  <Override PartName="/ppt/slideLayouts/slideLayout14.xml" ContentType="application/vnd.openxmlformats-officedocument.presentationml.slideLayout+xml"/>
  <Override PartName="/ppt/slides/slide8.xml" ContentType="application/vnd.openxmlformats-officedocument.presentationml.slide+xml"/>
  <Override PartName="/ppt/embeddings/oleObject3.bin" ContentType="application/vnd.openxmlformats-officedocument.oleObject"/>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Default Extension="wmf" ContentType="image/x-wmf"/>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4331" r:id="rId1"/>
  </p:sldMasterIdLst>
  <p:notesMasterIdLst>
    <p:notesMasterId r:id="rId25"/>
  </p:notesMasterIdLst>
  <p:handoutMasterIdLst>
    <p:handoutMasterId r:id="rId26"/>
  </p:handoutMasterIdLst>
  <p:sldIdLst>
    <p:sldId id="900" r:id="rId2"/>
    <p:sldId id="887" r:id="rId3"/>
    <p:sldId id="903" r:id="rId4"/>
    <p:sldId id="894" r:id="rId5"/>
    <p:sldId id="895" r:id="rId6"/>
    <p:sldId id="890" r:id="rId7"/>
    <p:sldId id="896" r:id="rId8"/>
    <p:sldId id="871" r:id="rId9"/>
    <p:sldId id="877" r:id="rId10"/>
    <p:sldId id="883" r:id="rId11"/>
    <p:sldId id="884" r:id="rId12"/>
    <p:sldId id="881" r:id="rId13"/>
    <p:sldId id="880" r:id="rId14"/>
    <p:sldId id="885" r:id="rId15"/>
    <p:sldId id="872" r:id="rId16"/>
    <p:sldId id="873" r:id="rId17"/>
    <p:sldId id="874" r:id="rId18"/>
    <p:sldId id="875" r:id="rId19"/>
    <p:sldId id="898" r:id="rId20"/>
    <p:sldId id="902" r:id="rId21"/>
    <p:sldId id="886" r:id="rId22"/>
    <p:sldId id="891" r:id="rId23"/>
    <p:sldId id="901" r:id="rId24"/>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Verdana" pitchFamily="34" charset="0"/>
        <a:ea typeface="+mn-ea"/>
        <a:cs typeface="+mn-cs"/>
      </a:defRPr>
    </a:lvl1pPr>
    <a:lvl2pPr marL="457200" algn="l" rtl="0" fontAlgn="base">
      <a:spcBef>
        <a:spcPct val="0"/>
      </a:spcBef>
      <a:spcAft>
        <a:spcPct val="0"/>
      </a:spcAft>
      <a:defRPr sz="2400" kern="1200">
        <a:solidFill>
          <a:schemeClr val="tx1"/>
        </a:solidFill>
        <a:latin typeface="Verdana" pitchFamily="34" charset="0"/>
        <a:ea typeface="+mn-ea"/>
        <a:cs typeface="+mn-cs"/>
      </a:defRPr>
    </a:lvl2pPr>
    <a:lvl3pPr marL="914400" algn="l" rtl="0" fontAlgn="base">
      <a:spcBef>
        <a:spcPct val="0"/>
      </a:spcBef>
      <a:spcAft>
        <a:spcPct val="0"/>
      </a:spcAft>
      <a:defRPr sz="2400" kern="1200">
        <a:solidFill>
          <a:schemeClr val="tx1"/>
        </a:solidFill>
        <a:latin typeface="Verdana" pitchFamily="34" charset="0"/>
        <a:ea typeface="+mn-ea"/>
        <a:cs typeface="+mn-cs"/>
      </a:defRPr>
    </a:lvl3pPr>
    <a:lvl4pPr marL="1371600" algn="l" rtl="0" fontAlgn="base">
      <a:spcBef>
        <a:spcPct val="0"/>
      </a:spcBef>
      <a:spcAft>
        <a:spcPct val="0"/>
      </a:spcAft>
      <a:defRPr sz="2400" kern="1200">
        <a:solidFill>
          <a:schemeClr val="tx1"/>
        </a:solidFill>
        <a:latin typeface="Verdana" pitchFamily="34" charset="0"/>
        <a:ea typeface="+mn-ea"/>
        <a:cs typeface="+mn-cs"/>
      </a:defRPr>
    </a:lvl4pPr>
    <a:lvl5pPr marL="1828800" algn="l" rtl="0" fontAlgn="base">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957D69"/>
    <a:srgbClr val="9C9062"/>
    <a:srgbClr val="996633"/>
    <a:srgbClr val="CC9900"/>
    <a:srgbClr val="800000"/>
    <a:srgbClr val="008000"/>
    <a:srgbClr val="B4ACF2"/>
    <a:srgbClr val="FFFFFF"/>
    <a:srgbClr val="333399"/>
    <a:srgbClr val="CCECFF"/>
  </p:clrMru>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9857" autoAdjust="0"/>
    <p:restoredTop sz="98866" autoAdjust="0"/>
  </p:normalViewPr>
  <p:slideViewPr>
    <p:cSldViewPr snapToGrid="0">
      <p:cViewPr>
        <p:scale>
          <a:sx n="80" d="100"/>
          <a:sy n="80" d="100"/>
        </p:scale>
        <p:origin x="-1976" y="-1048"/>
      </p:cViewPr>
      <p:guideLst>
        <p:guide orient="horz" pos="2160"/>
        <p:guide pos="2880"/>
        <p:guide pos="16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p:scale>
          <a:sx n="75" d="100"/>
          <a:sy n="75" d="100"/>
        </p:scale>
        <p:origin x="-3300" y="-282"/>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handoutMaster" Target="handoutMasters/handout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22118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p>
        </p:txBody>
      </p:sp>
      <p:sp>
        <p:nvSpPr>
          <p:cNvPr id="221187"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p>
        </p:txBody>
      </p:sp>
      <p:sp>
        <p:nvSpPr>
          <p:cNvPr id="221188"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p>
        </p:txBody>
      </p:sp>
      <p:sp>
        <p:nvSpPr>
          <p:cNvPr id="221189"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ED11A41F-194A-48B8-8006-B428C5532EED}" type="slidenum">
              <a:rPr lang="en-US"/>
              <a:pPr>
                <a:defRPr/>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291239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200">
                <a:latin typeface="Arial" charset="0"/>
              </a:defRPr>
            </a:lvl1pPr>
          </a:lstStyle>
          <a:p>
            <a:pPr>
              <a:defRPr/>
            </a:pPr>
            <a:endParaRPr lang="en-US"/>
          </a:p>
        </p:txBody>
      </p:sp>
      <p:sp>
        <p:nvSpPr>
          <p:cNvPr id="8195"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a:latin typeface="Arial" charset="0"/>
              </a:defRPr>
            </a:lvl1pPr>
          </a:lstStyle>
          <a:p>
            <a:pPr>
              <a:defRPr/>
            </a:pPr>
            <a:endParaRPr lang="en-US"/>
          </a:p>
        </p:txBody>
      </p:sp>
      <p:sp>
        <p:nvSpPr>
          <p:cNvPr id="2150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8"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a:defRPr sz="1200">
                <a:latin typeface="Arial" charset="0"/>
              </a:defRPr>
            </a:lvl1pPr>
          </a:lstStyle>
          <a:p>
            <a:pPr>
              <a:defRPr/>
            </a:pPr>
            <a:endParaRPr lang="en-US"/>
          </a:p>
        </p:txBody>
      </p:sp>
      <p:sp>
        <p:nvSpPr>
          <p:cNvPr id="8199"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defRPr sz="1200">
                <a:latin typeface="Arial" charset="0"/>
              </a:defRPr>
            </a:lvl1pPr>
          </a:lstStyle>
          <a:p>
            <a:pPr>
              <a:defRPr/>
            </a:pPr>
            <a:fld id="{878B3699-537D-42DE-9491-6C95D524B067}" type="slidenum">
              <a:rPr lang="en-US"/>
              <a:pPr>
                <a:defRPr/>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053842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15D29D2-30F6-4B7D-9C5A-9572D1E07D66}" type="slidenum">
              <a:rPr lang="en-GB"/>
              <a:pPr fontAlgn="base">
                <a:spcBef>
                  <a:spcPct val="0"/>
                </a:spcBef>
                <a:spcAft>
                  <a:spcPct val="0"/>
                </a:spcAft>
              </a:pPr>
              <a:t>4</a:t>
            </a:fld>
            <a:endParaRPr lang="en-GB"/>
          </a:p>
        </p:txBody>
      </p:sp>
      <p:sp>
        <p:nvSpPr>
          <p:cNvPr id="491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915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bwMode="auto">
          <a:xfrm>
            <a:off x="1181100" y="774700"/>
            <a:ext cx="4649788" cy="3486150"/>
          </a:xfrm>
          <a:noFill/>
          <a:ln>
            <a:solidFill>
              <a:srgbClr val="000000"/>
            </a:solidFill>
            <a:miter lim="800000"/>
            <a:headEnd/>
            <a:tailEnd/>
          </a:ln>
        </p:spPr>
      </p:sp>
      <p:sp>
        <p:nvSpPr>
          <p:cNvPr id="48131" name="Rectangle 3"/>
          <p:cNvSpPr>
            <a:spLocks noGrp="1" noChangeArrowheads="1"/>
          </p:cNvSpPr>
          <p:nvPr>
            <p:ph type="body" idx="1"/>
          </p:nvPr>
        </p:nvSpPr>
        <p:spPr bwMode="auto">
          <a:xfrm>
            <a:off x="934720" y="4464209"/>
            <a:ext cx="5140960" cy="3950970"/>
          </a:xfrm>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gif"/><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gif"/><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8_Section Header">
    <p:spTree>
      <p:nvGrpSpPr>
        <p:cNvPr id="1" name=""/>
        <p:cNvGrpSpPr/>
        <p:nvPr/>
      </p:nvGrpSpPr>
      <p:grpSpPr>
        <a:xfrm>
          <a:off x="0" y="0"/>
          <a:ext cx="0" cy="0"/>
          <a:chOff x="0" y="0"/>
          <a:chExt cx="0" cy="0"/>
        </a:xfrm>
      </p:grpSpPr>
      <p:pic>
        <p:nvPicPr>
          <p:cNvPr id="7" name="Picture 6" descr="INM_Energy_LandCover_01.jpg"/>
          <p:cNvPicPr>
            <a:picLocks noChangeAspect="1"/>
          </p:cNvPicPr>
          <p:nvPr/>
        </p:nvPicPr>
        <p:blipFill>
          <a:blip r:embed="rId2" cstate="print"/>
          <a:stretch>
            <a:fillRect/>
          </a:stretch>
        </p:blipFill>
        <p:spPr>
          <a:xfrm>
            <a:off x="-18000" y="-13500"/>
            <a:ext cx="9180000" cy="6885000"/>
          </a:xfrm>
          <a:prstGeom prst="rect">
            <a:avLst/>
          </a:prstGeom>
        </p:spPr>
      </p:pic>
      <p:sp>
        <p:nvSpPr>
          <p:cNvPr id="2" name="Title 1"/>
          <p:cNvSpPr>
            <a:spLocks noGrp="1"/>
          </p:cNvSpPr>
          <p:nvPr>
            <p:ph type="title"/>
          </p:nvPr>
        </p:nvSpPr>
        <p:spPr>
          <a:xfrm>
            <a:off x="1143000" y="3276601"/>
            <a:ext cx="7543800" cy="1143000"/>
          </a:xfrm>
        </p:spPr>
        <p:txBody>
          <a:bodyPr anchor="t">
            <a:normAutofit/>
          </a:bodyPr>
          <a:lstStyle>
            <a:lvl1pPr algn="l">
              <a:defRPr sz="3200" b="1" cap="none"/>
            </a:lvl1pPr>
          </a:lstStyle>
          <a:p>
            <a:r>
              <a:rPr lang="en-US" smtClean="0"/>
              <a:t>Click to edit Master title style</a:t>
            </a:r>
            <a:endParaRPr lang="en-US" dirty="0"/>
          </a:p>
        </p:txBody>
      </p:sp>
      <p:sp>
        <p:nvSpPr>
          <p:cNvPr id="9" name="Text Placeholder 2"/>
          <p:cNvSpPr>
            <a:spLocks noGrp="1"/>
          </p:cNvSpPr>
          <p:nvPr>
            <p:ph type="body" idx="1"/>
          </p:nvPr>
        </p:nvSpPr>
        <p:spPr>
          <a:xfrm>
            <a:off x="1143000" y="4572001"/>
            <a:ext cx="7543800" cy="1295400"/>
          </a:xfrm>
        </p:spPr>
        <p:txBody>
          <a:bodyPr tIns="0" anchor="t">
            <a:normAutofit/>
          </a:bodyPr>
          <a:lstStyle>
            <a:lvl1pPr marL="0" indent="0">
              <a:buNone/>
              <a:defRPr sz="2400" b="0">
                <a:solidFill>
                  <a:srgbClr val="002B5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16" name="Picture 15" descr="INM_Logo_Words.gif"/>
          <p:cNvPicPr>
            <a:picLocks noChangeAspect="1"/>
          </p:cNvPicPr>
          <p:nvPr/>
        </p:nvPicPr>
        <p:blipFill>
          <a:blip r:embed="rId3" cstate="print"/>
          <a:stretch>
            <a:fillRect/>
          </a:stretch>
        </p:blipFill>
        <p:spPr>
          <a:xfrm>
            <a:off x="609600" y="381000"/>
            <a:ext cx="1600200" cy="807262"/>
          </a:xfrm>
          <a:prstGeom prst="rect">
            <a:avLst/>
          </a:prstGeom>
          <a:effectLst>
            <a:outerShdw blurRad="50800" dist="38100" dir="2700000">
              <a:srgbClr val="000000">
                <a:alpha val="43000"/>
              </a:srgbClr>
            </a:outerShdw>
          </a:effectLst>
        </p:spPr>
      </p:pic>
      <p:pic>
        <p:nvPicPr>
          <p:cNvPr id="17" name="Picture 16" descr="INM_Logo_Swoosh.gif"/>
          <p:cNvPicPr>
            <a:picLocks noChangeAspect="1"/>
          </p:cNvPicPr>
          <p:nvPr/>
        </p:nvPicPr>
        <p:blipFill>
          <a:blip r:embed="rId4" cstate="print"/>
          <a:stretch>
            <a:fillRect/>
          </a:stretch>
        </p:blipFill>
        <p:spPr>
          <a:xfrm>
            <a:off x="1752600" y="380999"/>
            <a:ext cx="382738" cy="336459"/>
          </a:xfrm>
          <a:prstGeom prst="rect">
            <a:avLst/>
          </a:prstGeom>
          <a:effectLst>
            <a:outerShdw blurRad="50800" dist="38100" dir="270000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0" fill="hold"/>
                                        <p:tgtEl>
                                          <p:spTgt spid="17"/>
                                        </p:tgtEl>
                                        <p:attrNameLst>
                                          <p:attrName>ppt_w</p:attrName>
                                        </p:attrNameLst>
                                      </p:cBhvr>
                                      <p:tavLst>
                                        <p:tav tm="0" fmla="#ppt_w*sin(2.5*pi*$)">
                                          <p:val>
                                            <p:fltVal val="0"/>
                                          </p:val>
                                        </p:tav>
                                        <p:tav tm="100000">
                                          <p:val>
                                            <p:fltVal val="1"/>
                                          </p:val>
                                        </p:tav>
                                      </p:tavLst>
                                    </p:anim>
                                    <p:anim calcmode="lin" valueType="num">
                                      <p:cBhvr>
                                        <p:cTn id="8" dur="5000" fill="hold"/>
                                        <p:tgtEl>
                                          <p:spTgt spid="1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9_Section Header">
    <p:spTree>
      <p:nvGrpSpPr>
        <p:cNvPr id="1" name=""/>
        <p:cNvGrpSpPr/>
        <p:nvPr/>
      </p:nvGrpSpPr>
      <p:grpSpPr>
        <a:xfrm>
          <a:off x="0" y="0"/>
          <a:ext cx="0" cy="0"/>
          <a:chOff x="0" y="0"/>
          <a:chExt cx="0" cy="0"/>
        </a:xfrm>
      </p:grpSpPr>
      <p:pic>
        <p:nvPicPr>
          <p:cNvPr id="7" name="Picture 6" descr="INM_Energy_LandCover_03.jpg"/>
          <p:cNvPicPr>
            <a:picLocks noChangeAspect="1"/>
          </p:cNvPicPr>
          <p:nvPr/>
        </p:nvPicPr>
        <p:blipFill>
          <a:blip r:embed="rId2" cstate="print"/>
          <a:stretch>
            <a:fillRect/>
          </a:stretch>
        </p:blipFill>
        <p:spPr>
          <a:xfrm>
            <a:off x="-18000" y="-13500"/>
            <a:ext cx="9180000" cy="6885000"/>
          </a:xfrm>
          <a:prstGeom prst="rect">
            <a:avLst/>
          </a:prstGeom>
        </p:spPr>
      </p:pic>
      <p:sp>
        <p:nvSpPr>
          <p:cNvPr id="2" name="Title 1"/>
          <p:cNvSpPr>
            <a:spLocks noGrp="1"/>
          </p:cNvSpPr>
          <p:nvPr>
            <p:ph type="title"/>
          </p:nvPr>
        </p:nvSpPr>
        <p:spPr>
          <a:xfrm>
            <a:off x="1143000" y="3276601"/>
            <a:ext cx="7543800" cy="1143000"/>
          </a:xfrm>
        </p:spPr>
        <p:txBody>
          <a:bodyPr anchor="t">
            <a:normAutofit/>
          </a:bodyPr>
          <a:lstStyle>
            <a:lvl1pPr algn="l">
              <a:defRPr sz="3200" b="1" cap="none"/>
            </a:lvl1pPr>
          </a:lstStyle>
          <a:p>
            <a:r>
              <a:rPr lang="en-US" smtClean="0"/>
              <a:t>Click to edit Master title style</a:t>
            </a:r>
            <a:endParaRPr lang="en-US" dirty="0"/>
          </a:p>
        </p:txBody>
      </p:sp>
      <p:sp>
        <p:nvSpPr>
          <p:cNvPr id="9" name="Text Placeholder 2"/>
          <p:cNvSpPr>
            <a:spLocks noGrp="1"/>
          </p:cNvSpPr>
          <p:nvPr>
            <p:ph type="body" idx="1"/>
          </p:nvPr>
        </p:nvSpPr>
        <p:spPr>
          <a:xfrm>
            <a:off x="1143000" y="4572001"/>
            <a:ext cx="7543800" cy="1295400"/>
          </a:xfrm>
        </p:spPr>
        <p:txBody>
          <a:bodyPr tIns="0" anchor="t">
            <a:normAutofit/>
          </a:bodyPr>
          <a:lstStyle>
            <a:lvl1pPr marL="0" indent="0">
              <a:buNone/>
              <a:defRPr sz="2400" b="0">
                <a:solidFill>
                  <a:srgbClr val="002B5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16" name="Picture 15" descr="INM_Logo_Words.gif"/>
          <p:cNvPicPr>
            <a:picLocks noChangeAspect="1"/>
          </p:cNvPicPr>
          <p:nvPr/>
        </p:nvPicPr>
        <p:blipFill>
          <a:blip r:embed="rId3" cstate="print"/>
          <a:stretch>
            <a:fillRect/>
          </a:stretch>
        </p:blipFill>
        <p:spPr>
          <a:xfrm>
            <a:off x="609600" y="381000"/>
            <a:ext cx="1600200" cy="807262"/>
          </a:xfrm>
          <a:prstGeom prst="rect">
            <a:avLst/>
          </a:prstGeom>
          <a:effectLst>
            <a:outerShdw blurRad="50800" dist="38100" dir="2700000">
              <a:srgbClr val="000000">
                <a:alpha val="43000"/>
              </a:srgbClr>
            </a:outerShdw>
          </a:effectLst>
        </p:spPr>
      </p:pic>
      <p:pic>
        <p:nvPicPr>
          <p:cNvPr id="17" name="Picture 16" descr="INM_Logo_Swoosh.gif"/>
          <p:cNvPicPr>
            <a:picLocks noChangeAspect="1"/>
          </p:cNvPicPr>
          <p:nvPr/>
        </p:nvPicPr>
        <p:blipFill>
          <a:blip r:embed="rId4" cstate="print"/>
          <a:stretch>
            <a:fillRect/>
          </a:stretch>
        </p:blipFill>
        <p:spPr>
          <a:xfrm>
            <a:off x="1752600" y="380999"/>
            <a:ext cx="382738" cy="336459"/>
          </a:xfrm>
          <a:prstGeom prst="rect">
            <a:avLst/>
          </a:prstGeom>
          <a:effectLst>
            <a:outerShdw blurRad="50800" dist="38100" dir="270000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0" fill="hold"/>
                                        <p:tgtEl>
                                          <p:spTgt spid="17"/>
                                        </p:tgtEl>
                                        <p:attrNameLst>
                                          <p:attrName>ppt_w</p:attrName>
                                        </p:attrNameLst>
                                      </p:cBhvr>
                                      <p:tavLst>
                                        <p:tav tm="0" fmla="#ppt_w*sin(2.5*pi*$)">
                                          <p:val>
                                            <p:fltVal val="0"/>
                                          </p:val>
                                        </p:tav>
                                        <p:tav tm="100000">
                                          <p:val>
                                            <p:fltVal val="1"/>
                                          </p:val>
                                        </p:tav>
                                      </p:tavLst>
                                    </p:anim>
                                    <p:anim calcmode="lin" valueType="num">
                                      <p:cBhvr>
                                        <p:cTn id="8" dur="5000" fill="hold"/>
                                        <p:tgtEl>
                                          <p:spTgt spid="1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3_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26A3F9C-04C9-B54E-8278-DD8551C57E23}" type="slidenum">
              <a:rPr lang="en-US" smtClean="0"/>
              <a:pPr/>
              <a:t>‹#›</a:t>
            </a:fld>
            <a:endParaRPr lang="en-US" dirty="0"/>
          </a:p>
        </p:txBody>
      </p:sp>
      <p:pic>
        <p:nvPicPr>
          <p:cNvPr id="8" name="Picture 7" descr="INM_Logo_NoTag.gif"/>
          <p:cNvPicPr>
            <a:picLocks noChangeAspect="1"/>
          </p:cNvPicPr>
          <p:nvPr/>
        </p:nvPicPr>
        <p:blipFill>
          <a:blip r:embed="rId2" cstate="print"/>
          <a:stretch>
            <a:fillRect/>
          </a:stretch>
        </p:blipFill>
        <p:spPr>
          <a:xfrm>
            <a:off x="7620000" y="6172200"/>
            <a:ext cx="1066800" cy="415519"/>
          </a:xfrm>
          <a:prstGeom prst="rect">
            <a:avLst/>
          </a:prstGeom>
        </p:spPr>
      </p:pic>
      <p:sp>
        <p:nvSpPr>
          <p:cNvPr id="4" name="Title 1"/>
          <p:cNvSpPr>
            <a:spLocks noGrp="1"/>
          </p:cNvSpPr>
          <p:nvPr>
            <p:ph type="title"/>
          </p:nvPr>
        </p:nvSpPr>
        <p:spPr>
          <a:xfrm>
            <a:off x="457200" y="0"/>
            <a:ext cx="8229600" cy="762000"/>
          </a:xfrm>
        </p:spPr>
        <p:txBody>
          <a:bodyPr/>
          <a:lstStyle/>
          <a:p>
            <a:r>
              <a:rPr lang="en-US" smtClean="0"/>
              <a:t>Click to edit Master title style</a:t>
            </a:r>
            <a:endParaRPr lang="en-US" dirty="0"/>
          </a:p>
        </p:txBody>
      </p:sp>
      <p:sp>
        <p:nvSpPr>
          <p:cNvPr id="5" name="Content Placeholder 2"/>
          <p:cNvSpPr>
            <a:spLocks noGrp="1"/>
          </p:cNvSpPr>
          <p:nvPr>
            <p:ph idx="1"/>
          </p:nvPr>
        </p:nvSpPr>
        <p:spPr>
          <a:xfrm>
            <a:off x="457200" y="1447800"/>
            <a:ext cx="8229600" cy="4678363"/>
          </a:xfrm>
        </p:spPr>
        <p:txBody>
          <a:bodyPr/>
          <a:lstStyle/>
          <a:p>
            <a:pPr lvl="0"/>
            <a:r>
              <a:rPr lang="en-US" smtClean="0"/>
              <a:t>Click to edit Master text styles</a:t>
            </a:r>
          </a:p>
          <a:p>
            <a:pPr lvl="1"/>
            <a:r>
              <a:rPr lang="en-US" smtClean="0"/>
              <a:t>Second level</a:t>
            </a:r>
          </a:p>
          <a:p>
            <a:pPr lvl="2"/>
            <a:r>
              <a:rPr lang="en-US" smtClean="0"/>
              <a:t>Third level</a:t>
            </a:r>
          </a:p>
        </p:txBody>
      </p:sp>
    </p:spTree>
  </p:cSld>
  <p:clrMapOvr>
    <a:masterClrMapping/>
  </p:clrMapOvr>
  <p:timing>
    <p:tnLst>
      <p:par>
        <p:cTn id="1" dur="indefinite" restart="never" nodeType="tmRoot"/>
      </p:par>
    </p:tnLst>
  </p:timing>
  <p:hf sldNum="0" hdr="0" dt="0"/>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12_Title Slide">
    <p:spTree>
      <p:nvGrpSpPr>
        <p:cNvPr id="1" name=""/>
        <p:cNvGrpSpPr/>
        <p:nvPr/>
      </p:nvGrpSpPr>
      <p:grpSpPr>
        <a:xfrm>
          <a:off x="0" y="0"/>
          <a:ext cx="0" cy="0"/>
          <a:chOff x="0" y="0"/>
          <a:chExt cx="0" cy="0"/>
        </a:xfrm>
      </p:grpSpPr>
      <p:sp>
        <p:nvSpPr>
          <p:cNvPr id="4" name="Title 1"/>
          <p:cNvSpPr>
            <a:spLocks noGrp="1"/>
          </p:cNvSpPr>
          <p:nvPr>
            <p:ph type="title"/>
          </p:nvPr>
        </p:nvSpPr>
        <p:spPr>
          <a:xfrm>
            <a:off x="457200" y="3276601"/>
            <a:ext cx="7543800" cy="1143000"/>
          </a:xfrm>
        </p:spPr>
        <p:txBody>
          <a:bodyPr anchor="t">
            <a:normAutofit/>
          </a:bodyPr>
          <a:lstStyle>
            <a:lvl1pPr algn="l">
              <a:defRPr sz="3200" b="1" cap="none">
                <a:solidFill>
                  <a:srgbClr val="002B52"/>
                </a:solidFill>
              </a:defRPr>
            </a:lvl1pPr>
          </a:lstStyle>
          <a:p>
            <a:r>
              <a:rPr lang="en-US" smtClean="0"/>
              <a:t>Click to edit Master title style</a:t>
            </a:r>
            <a:endParaRPr lang="en-US" dirty="0"/>
          </a:p>
        </p:txBody>
      </p:sp>
      <p:sp>
        <p:nvSpPr>
          <p:cNvPr id="9" name="Slide Number Placeholder 5"/>
          <p:cNvSpPr>
            <a:spLocks noGrp="1"/>
          </p:cNvSpPr>
          <p:nvPr>
            <p:ph type="sldNum" sz="quarter" idx="4"/>
          </p:nvPr>
        </p:nvSpPr>
        <p:spPr>
          <a:xfrm>
            <a:off x="3505200" y="6311900"/>
            <a:ext cx="2133600" cy="365125"/>
          </a:xfrm>
          <a:prstGeom prst="rect">
            <a:avLst/>
          </a:prstGeom>
        </p:spPr>
        <p:txBody>
          <a:bodyPr vert="horz" lIns="91440" tIns="45720" rIns="91440" bIns="0" rtlCol="0" anchor="ctr"/>
          <a:lstStyle>
            <a:lvl1pPr algn="ctr">
              <a:defRPr sz="1100" b="0" i="0">
                <a:solidFill>
                  <a:schemeClr val="tx1">
                    <a:lumMod val="50000"/>
                    <a:lumOff val="50000"/>
                  </a:schemeClr>
                </a:solidFill>
                <a:latin typeface="Tahoma"/>
                <a:cs typeface="Tahoma"/>
              </a:defRPr>
            </a:lvl1pPr>
          </a:lstStyle>
          <a:p>
            <a:fld id="{526A3F9C-04C9-B54E-8278-DD8551C57E23}" type="slidenum">
              <a:rPr lang="en-US" smtClean="0"/>
              <a:pPr/>
              <a:t>‹#›</a:t>
            </a:fld>
            <a:endParaRPr lang="en-US" dirty="0"/>
          </a:p>
        </p:txBody>
      </p:sp>
      <p:pic>
        <p:nvPicPr>
          <p:cNvPr id="10" name="Picture 9" descr="INM_Logo_NoTag.gif"/>
          <p:cNvPicPr>
            <a:picLocks noChangeAspect="1"/>
          </p:cNvPicPr>
          <p:nvPr/>
        </p:nvPicPr>
        <p:blipFill>
          <a:blip r:embed="rId2" cstate="print"/>
          <a:stretch>
            <a:fillRect/>
          </a:stretch>
        </p:blipFill>
        <p:spPr>
          <a:xfrm>
            <a:off x="7620000" y="6172200"/>
            <a:ext cx="1066800" cy="415519"/>
          </a:xfrm>
          <a:prstGeom prst="rect">
            <a:avLst/>
          </a:prstGeom>
        </p:spPr>
      </p:pic>
      <p:pic>
        <p:nvPicPr>
          <p:cNvPr id="6" name="Picture 5" descr="Energy.png"/>
          <p:cNvPicPr>
            <a:picLocks noChangeAspect="1"/>
          </p:cNvPicPr>
          <p:nvPr/>
        </p:nvPicPr>
        <p:blipFill>
          <a:blip r:embed="rId3" cstate="print"/>
          <a:stretch>
            <a:fillRect/>
          </a:stretch>
        </p:blipFill>
        <p:spPr>
          <a:xfrm>
            <a:off x="457200" y="1082300"/>
            <a:ext cx="1836000" cy="1836000"/>
          </a:xfrm>
          <a:prstGeom prst="rect">
            <a:avLst/>
          </a:prstGeom>
          <a:effectLst>
            <a:reflection stA="15000" endPos="75000" dist="127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Slide Number Placeholder 5"/>
          <p:cNvSpPr>
            <a:spLocks noGrp="1"/>
          </p:cNvSpPr>
          <p:nvPr>
            <p:ph type="sldNum" sz="quarter" idx="12"/>
          </p:nvPr>
        </p:nvSpPr>
        <p:spPr/>
        <p:txBody>
          <a:bodyPr/>
          <a:lstStyle/>
          <a:p>
            <a:fld id="{526A3F9C-04C9-B54E-8278-DD8551C57E23}" type="slidenum">
              <a:rPr lang="en-US" smtClean="0"/>
              <a:pPr/>
              <a:t>‹#›</a:t>
            </a:fld>
            <a:endParaRPr lang="en-US"/>
          </a:p>
        </p:txBody>
      </p:sp>
      <p:pic>
        <p:nvPicPr>
          <p:cNvPr id="10" name="Picture 9" descr="INM_Logo_NoTag.gif"/>
          <p:cNvPicPr>
            <a:picLocks noChangeAspect="1"/>
          </p:cNvPicPr>
          <p:nvPr/>
        </p:nvPicPr>
        <p:blipFill>
          <a:blip r:embed="rId2" cstate="print"/>
          <a:stretch>
            <a:fillRect/>
          </a:stretch>
        </p:blipFill>
        <p:spPr>
          <a:xfrm>
            <a:off x="7620000" y="6172200"/>
            <a:ext cx="1066800" cy="415519"/>
          </a:xfrm>
          <a:prstGeom prst="rect">
            <a:avLst/>
          </a:prstGeom>
        </p:spPr>
      </p:pic>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p:txBody>
      </p:sp>
    </p:spTree>
  </p:cSld>
  <p:clrMapOvr>
    <a:masterClrMapping/>
  </p:clrMapOvr>
  <p:timing>
    <p:tnLst>
      <p:par>
        <p:cTn id="1" dur="indefinite" restart="never" nodeType="tmRoot"/>
      </p:par>
    </p:tnLst>
  </p:timing>
  <p:hf sldNum="0" hdr="0" dt="0"/>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4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447800"/>
            <a:ext cx="4038600" cy="4678363"/>
          </a:xfrm>
        </p:spPr>
        <p:txBody>
          <a:bodyPr/>
          <a:lstStyle>
            <a:lvl1pPr>
              <a:defRPr sz="2400"/>
            </a:lvl1pPr>
            <a:lvl2pPr>
              <a:defRPr sz="2000"/>
            </a:lvl2pPr>
            <a:lvl3pPr>
              <a:defRPr sz="1600"/>
            </a:lvl3pPr>
            <a:lvl4pPr>
              <a:defRPr sz="16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sp>
        <p:nvSpPr>
          <p:cNvPr id="4" name="Content Placeholder 3"/>
          <p:cNvSpPr>
            <a:spLocks noGrp="1"/>
          </p:cNvSpPr>
          <p:nvPr>
            <p:ph sz="half" idx="2"/>
          </p:nvPr>
        </p:nvSpPr>
        <p:spPr>
          <a:xfrm>
            <a:off x="4648200" y="1447800"/>
            <a:ext cx="4038600" cy="4678363"/>
          </a:xfrm>
        </p:spPr>
        <p:txBody>
          <a:bodyPr/>
          <a:lstStyle>
            <a:lvl1pPr>
              <a:defRPr sz="2400"/>
            </a:lvl1pPr>
            <a:lvl2pPr>
              <a:defRPr sz="2000"/>
            </a:lvl2pPr>
            <a:lvl3pPr>
              <a:defRPr sz="1600"/>
            </a:lvl3pPr>
            <a:lvl4pPr>
              <a:defRPr sz="16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sp>
        <p:nvSpPr>
          <p:cNvPr id="7" name="Slide Number Placeholder 6"/>
          <p:cNvSpPr>
            <a:spLocks noGrp="1"/>
          </p:cNvSpPr>
          <p:nvPr>
            <p:ph type="sldNum" sz="quarter" idx="12"/>
          </p:nvPr>
        </p:nvSpPr>
        <p:spPr/>
        <p:txBody>
          <a:bodyPr/>
          <a:lstStyle/>
          <a:p>
            <a:fld id="{526A3F9C-04C9-B54E-8278-DD8551C57E23}" type="slidenum">
              <a:rPr lang="en-US" smtClean="0"/>
              <a:pPr/>
              <a:t>‹#›</a:t>
            </a:fld>
            <a:endParaRPr lang="en-US"/>
          </a:p>
        </p:txBody>
      </p:sp>
      <p:pic>
        <p:nvPicPr>
          <p:cNvPr id="11" name="Picture 10" descr="INM_Logo_NoTag.gif"/>
          <p:cNvPicPr>
            <a:picLocks noChangeAspect="1"/>
          </p:cNvPicPr>
          <p:nvPr/>
        </p:nvPicPr>
        <p:blipFill>
          <a:blip r:embed="rId2" cstate="print"/>
          <a:stretch>
            <a:fillRect/>
          </a:stretch>
        </p:blipFill>
        <p:spPr>
          <a:xfrm>
            <a:off x="7620000" y="6172200"/>
            <a:ext cx="1066800" cy="415519"/>
          </a:xfrm>
          <a:prstGeom prst="rect">
            <a:avLst/>
          </a:prstGeom>
        </p:spPr>
      </p:pic>
    </p:spTree>
  </p:cSld>
  <p:clrMapOvr>
    <a:masterClrMapping/>
  </p:clrMapOvr>
  <p:timing>
    <p:tnLst>
      <p:par>
        <p:cTn id="1" dur="indefinite" restart="never" nodeType="tmRoot"/>
      </p:par>
    </p:tnLst>
  </p:timing>
  <p:hf sldNum="0" hdr="0" dt="0"/>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2"/>
          <p:cNvSpPr>
            <a:spLocks noGrp="1"/>
          </p:cNvSpPr>
          <p:nvPr>
            <p:ph type="ftr" sz="quarter" idx="10"/>
          </p:nvPr>
        </p:nvSpPr>
        <p:spPr>
          <a:xfrm>
            <a:off x="0" y="6670675"/>
            <a:ext cx="2268538" cy="287338"/>
          </a:xfrm>
          <a:prstGeom prst="rect">
            <a:avLst/>
          </a:prstGeom>
        </p:spPr>
        <p:txBody>
          <a:bodyPr/>
          <a:lstStyle>
            <a:lvl1pPr>
              <a:defRPr/>
            </a:lvl1pPr>
          </a:lstStyle>
          <a:p>
            <a:endParaRPr lang="en-GB" dirty="0">
              <a:solidFill>
                <a:srgbClr val="FFFFFF"/>
              </a:solidFill>
            </a:endParaRPr>
          </a:p>
        </p:txBody>
      </p:sp>
    </p:spTree>
  </p:cSld>
  <p:clrMapOvr>
    <a:masterClrMapping/>
  </p:clrMapOvr>
  <p:hf sldNum="0" hdr="0" dt="0"/>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cSld name="Blank">
    <p:spTree>
      <p:nvGrpSpPr>
        <p:cNvPr id="1" name=""/>
        <p:cNvGrpSpPr/>
        <p:nvPr/>
      </p:nvGrpSpPr>
      <p:grpSpPr>
        <a:xfrm>
          <a:off x="0" y="0"/>
          <a:ext cx="0" cy="0"/>
          <a:chOff x="0" y="0"/>
          <a:chExt cx="0" cy="0"/>
        </a:xfrm>
      </p:grpSpPr>
    </p:spTree>
  </p:cSld>
  <p:clrMapOvr>
    <a:masterClrMapping/>
  </p:clrMapOvr>
  <p:transition>
    <p:split/>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userDrawn="1">
  <p:cSld name="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userDrawn="1">
  <p:cSld name="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userDrawn="1">
  <p:cSld name="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userDrawn="1">
  <p:cSld name="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userDrawn="1">
  <p:cSld name="4_Title Only">
    <p:spTree>
      <p:nvGrpSpPr>
        <p:cNvPr id="1" name=""/>
        <p:cNvGrpSpPr/>
        <p:nvPr/>
      </p:nvGrpSpPr>
      <p:grpSpPr>
        <a:xfrm>
          <a:off x="0" y="0"/>
          <a:ext cx="0" cy="0"/>
          <a:chOff x="0" y="0"/>
          <a:chExt cx="0" cy="0"/>
        </a:xfrm>
      </p:grpSpPr>
      <p:pic>
        <p:nvPicPr>
          <p:cNvPr id="2" name="Picture 22" descr="Inmarsat2.jpg"/>
          <p:cNvPicPr>
            <a:picLocks noChangeAspect="1"/>
          </p:cNvPicPr>
          <p:nvPr userDrawn="1"/>
        </p:nvPicPr>
        <p:blipFill>
          <a:blip r:embed="rId2" cstate="print"/>
          <a:srcRect/>
          <a:stretch>
            <a:fillRect/>
          </a:stretch>
        </p:blipFill>
        <p:spPr bwMode="auto">
          <a:xfrm>
            <a:off x="152400" y="6188075"/>
            <a:ext cx="1219200" cy="493713"/>
          </a:xfrm>
          <a:prstGeom prst="rect">
            <a:avLst/>
          </a:prstGeom>
          <a:noFill/>
          <a:ln w="9525">
            <a:noFill/>
            <a:miter lim="800000"/>
            <a:headEnd/>
            <a:tailEnd/>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userDrawn="1">
  <p:cSld name="1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itle 4"/>
          <p:cNvSpPr>
            <a:spLocks noGrp="1"/>
          </p:cNvSpPr>
          <p:nvPr>
            <p:ph type="title"/>
          </p:nvPr>
        </p:nvSpPr>
        <p:spPr/>
        <p:txBody>
          <a:bodyPr/>
          <a:lstStyle/>
          <a:p>
            <a:r>
              <a:rPr lang="en-US" smtClean="0"/>
              <a:t>Click to edit Master title style</a:t>
            </a:r>
            <a:endParaRPr lang="en-US"/>
          </a:p>
        </p:txBody>
      </p:sp>
      <p:sp>
        <p:nvSpPr>
          <p:cNvPr id="4" name="Date Placeholder 3"/>
          <p:cNvSpPr>
            <a:spLocks noGrp="1"/>
          </p:cNvSpPr>
          <p:nvPr>
            <p:ph type="dt" sz="half" idx="10"/>
          </p:nvPr>
        </p:nvSpPr>
        <p:spPr>
          <a:xfrm>
            <a:off x="3540125" y="6575425"/>
            <a:ext cx="2133600" cy="180975"/>
          </a:xfrm>
          <a:prstGeom prst="rect">
            <a:avLst/>
          </a:prstGeom>
        </p:spPr>
        <p:txBody>
          <a:bodyPr/>
          <a:lstStyle>
            <a:lvl1pPr>
              <a:defRPr/>
            </a:lvl1pPr>
          </a:lstStyle>
          <a:p>
            <a:pPr>
              <a:defRPr/>
            </a:pPr>
            <a:fld id="{41212C70-B68A-465C-ACAD-B439334B520C}" type="datetimeFigureOut">
              <a:rPr lang="en-US"/>
              <a:pPr>
                <a:defRPr/>
              </a:pPr>
              <a:t>4/29/15</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userDrawn="1">
  <p:cSld name="11_Title and Content">
    <p:spTree>
      <p:nvGrpSpPr>
        <p:cNvPr id="1" name=""/>
        <p:cNvGrpSpPr/>
        <p:nvPr/>
      </p:nvGrpSpPr>
      <p:grpSpPr>
        <a:xfrm>
          <a:off x="0" y="0"/>
          <a:ext cx="0" cy="0"/>
          <a:chOff x="0" y="0"/>
          <a:chExt cx="0" cy="0"/>
        </a:xfrm>
      </p:grpSpPr>
      <p:pic>
        <p:nvPicPr>
          <p:cNvPr id="4" name="Picture 22" descr="Inmarsat2.jpg"/>
          <p:cNvPicPr>
            <a:picLocks noChangeAspect="1"/>
          </p:cNvPicPr>
          <p:nvPr userDrawn="1"/>
        </p:nvPicPr>
        <p:blipFill>
          <a:blip r:embed="rId2" cstate="print"/>
          <a:srcRect/>
          <a:stretch>
            <a:fillRect/>
          </a:stretch>
        </p:blipFill>
        <p:spPr bwMode="auto">
          <a:xfrm>
            <a:off x="152400" y="6188075"/>
            <a:ext cx="1219200" cy="493713"/>
          </a:xfrm>
          <a:prstGeom prst="rect">
            <a:avLst/>
          </a:prstGeom>
          <a:noFill/>
          <a:ln w="9525">
            <a:noFill/>
            <a:miter lim="800000"/>
            <a:headEnd/>
            <a:tailEnd/>
          </a:ln>
        </p:spPr>
      </p:pic>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image" Target="../media/image1.jpe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762000"/>
          </a:xfrm>
          <a:prstGeom prst="rect">
            <a:avLst/>
          </a:prstGeom>
        </p:spPr>
        <p:txBody>
          <a:bodyPr vert="horz" lIns="0" tIns="45720" rIns="91440" bIns="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447800"/>
            <a:ext cx="8229600" cy="4678363"/>
          </a:xfrm>
          <a:prstGeom prst="rect">
            <a:avLst/>
          </a:prstGeom>
        </p:spPr>
        <p:txBody>
          <a:bodyPr vert="horz" lIns="0" tIns="0" rIns="0" bIns="0" rtlCol="0">
            <a:normAutofit/>
          </a:bodyPr>
          <a:lstStyle/>
          <a:p>
            <a:pPr lvl="0"/>
            <a:r>
              <a:rPr lang="en-GB" dirty="0" smtClean="0"/>
              <a:t>Click to edit Master text styles</a:t>
            </a:r>
          </a:p>
          <a:p>
            <a:pPr lvl="1"/>
            <a:r>
              <a:rPr lang="en-GB" dirty="0" smtClean="0"/>
              <a:t>Second level</a:t>
            </a:r>
          </a:p>
          <a:p>
            <a:pPr lvl="2"/>
            <a:r>
              <a:rPr lang="en-GB" dirty="0" smtClean="0"/>
              <a:t>Third level</a:t>
            </a:r>
          </a:p>
        </p:txBody>
      </p:sp>
      <p:sp>
        <p:nvSpPr>
          <p:cNvPr id="6" name="Slide Number Placeholder 5"/>
          <p:cNvSpPr>
            <a:spLocks noGrp="1"/>
          </p:cNvSpPr>
          <p:nvPr>
            <p:ph type="sldNum" sz="quarter" idx="4"/>
          </p:nvPr>
        </p:nvSpPr>
        <p:spPr>
          <a:xfrm>
            <a:off x="3505200" y="6311900"/>
            <a:ext cx="2133600" cy="365125"/>
          </a:xfrm>
          <a:prstGeom prst="rect">
            <a:avLst/>
          </a:prstGeom>
        </p:spPr>
        <p:txBody>
          <a:bodyPr vert="horz" lIns="91440" tIns="45720" rIns="91440" bIns="0" rtlCol="0" anchor="ctr"/>
          <a:lstStyle>
            <a:lvl1pPr algn="ctr">
              <a:defRPr sz="1100" b="0" i="0">
                <a:solidFill>
                  <a:schemeClr val="tx1">
                    <a:lumMod val="50000"/>
                    <a:lumOff val="50000"/>
                  </a:schemeClr>
                </a:solidFill>
                <a:latin typeface="Tahoma"/>
                <a:cs typeface="Tahoma"/>
              </a:defRPr>
            </a:lvl1pPr>
          </a:lstStyle>
          <a:p>
            <a:fld id="{526A3F9C-04C9-B54E-8278-DD8551C57E23}" type="slidenum">
              <a:rPr lang="en-US" smtClean="0"/>
              <a:pPr/>
              <a:t>‹#›</a:t>
            </a:fld>
            <a:endParaRPr lang="en-US" dirty="0"/>
          </a:p>
        </p:txBody>
      </p:sp>
      <p:sp>
        <p:nvSpPr>
          <p:cNvPr id="8" name="TextBox 7"/>
          <p:cNvSpPr txBox="1"/>
          <p:nvPr/>
        </p:nvSpPr>
        <p:spPr>
          <a:xfrm>
            <a:off x="381000" y="6400800"/>
            <a:ext cx="2057400" cy="169277"/>
          </a:xfrm>
          <a:prstGeom prst="rect">
            <a:avLst/>
          </a:prstGeom>
          <a:noFill/>
        </p:spPr>
        <p:txBody>
          <a:bodyPr wrap="square" bIns="0" rtlCol="0">
            <a:spAutoFit/>
          </a:bodyPr>
          <a:lstStyle/>
          <a:p>
            <a:pPr algn="l"/>
            <a:r>
              <a:rPr lang="en-US" sz="800" b="0" i="0" dirty="0" smtClean="0">
                <a:solidFill>
                  <a:srgbClr val="7F7F7F"/>
                </a:solidFill>
                <a:latin typeface="Tahoma"/>
                <a:cs typeface="Tahoma"/>
              </a:rPr>
              <a:t>© </a:t>
            </a:r>
            <a:r>
              <a:rPr lang="en-US" sz="800" b="0" i="0" dirty="0" err="1" smtClean="0">
                <a:solidFill>
                  <a:srgbClr val="7F7F7F"/>
                </a:solidFill>
                <a:latin typeface="Tahoma"/>
                <a:cs typeface="Tahoma"/>
              </a:rPr>
              <a:t>Inmarsat</a:t>
            </a:r>
            <a:r>
              <a:rPr lang="en-US" sz="800" b="0" i="0" dirty="0" smtClean="0">
                <a:solidFill>
                  <a:srgbClr val="7F7F7F"/>
                </a:solidFill>
                <a:latin typeface="Tahoma"/>
                <a:cs typeface="Tahoma"/>
              </a:rPr>
              <a:t> confidential</a:t>
            </a:r>
            <a:endParaRPr lang="en-US" sz="800" b="0" i="0" dirty="0">
              <a:solidFill>
                <a:srgbClr val="7F7F7F"/>
              </a:solidFill>
              <a:latin typeface="Tahoma"/>
              <a:cs typeface="Tahoma"/>
            </a:endParaRPr>
          </a:p>
        </p:txBody>
      </p:sp>
    </p:spTree>
  </p:cSld>
  <p:clrMap bg1="lt1" tx1="dk1" bg2="lt2" tx2="dk2" accent1="accent1" accent2="accent2" accent3="accent3" accent4="accent4" accent5="accent5" accent6="accent6" hlink="hlink" folHlink="folHlink"/>
  <p:sldLayoutIdLst>
    <p:sldLayoutId id="2147484332" r:id="rId1"/>
    <p:sldLayoutId id="2147484333" r:id="rId2"/>
    <p:sldLayoutId id="2147484334" r:id="rId3"/>
    <p:sldLayoutId id="2147484335" r:id="rId4"/>
    <p:sldLayoutId id="2147484336" r:id="rId5"/>
    <p:sldLayoutId id="2147484337" r:id="rId6"/>
    <p:sldLayoutId id="2147484338" r:id="rId7"/>
    <p:sldLayoutId id="2147484339" r:id="rId8"/>
    <p:sldLayoutId id="2147484321" r:id="rId9"/>
    <p:sldLayoutId id="2147484322" r:id="rId10"/>
    <p:sldLayoutId id="2147484323" r:id="rId11"/>
    <p:sldLayoutId id="2147484324" r:id="rId12"/>
    <p:sldLayoutId id="2147484325" r:id="rId13"/>
    <p:sldLayoutId id="2147484326" r:id="rId14"/>
    <p:sldLayoutId id="2147484328" r:id="rId15"/>
    <p:sldLayoutId id="2147484329" r:id="rId16"/>
    <p:sldLayoutId id="2147484330" r:id="rId17"/>
    <p:sldLayoutId id="2147484309" r:id="rId18"/>
  </p:sldLayoutIdLst>
  <p:transition>
    <p:split/>
  </p:transition>
  <p:timing>
    <p:tnLst>
      <p:par>
        <p:cTn id="1" dur="indefinite" restart="never" nodeType="tmRoot"/>
      </p:par>
    </p:tnLst>
  </p:timing>
  <p:hf sldNum="0" hdr="0" dt="0"/>
  <p:txStyles>
    <p:titleStyle>
      <a:lvl1pPr algn="l" defTabSz="457200" rtl="0" eaLnBrk="1" latinLnBrk="0" hangingPunct="1">
        <a:spcBef>
          <a:spcPct val="0"/>
        </a:spcBef>
        <a:buNone/>
        <a:defRPr sz="3200" b="1" i="0" kern="1200">
          <a:solidFill>
            <a:srgbClr val="002B52"/>
          </a:solidFill>
          <a:latin typeface="Tahoma"/>
          <a:ea typeface="+mj-ea"/>
          <a:cs typeface="Tahoma"/>
        </a:defRPr>
      </a:lvl1pPr>
    </p:titleStyle>
    <p:bodyStyle>
      <a:lvl1pPr marL="180000" indent="-180000" algn="l" defTabSz="457200" rtl="0" eaLnBrk="1" latinLnBrk="0" hangingPunct="1">
        <a:spcBef>
          <a:spcPct val="20000"/>
        </a:spcBef>
        <a:spcAft>
          <a:spcPts val="500"/>
        </a:spcAft>
        <a:buFontTx/>
        <a:buBlip>
          <a:blip r:embed="rId20"/>
        </a:buBlip>
        <a:defRPr sz="2400" b="0" i="0" kern="1200">
          <a:solidFill>
            <a:schemeClr val="tx1">
              <a:lumMod val="85000"/>
              <a:lumOff val="15000"/>
            </a:schemeClr>
          </a:solidFill>
          <a:latin typeface="Tahoma"/>
          <a:ea typeface="+mn-ea"/>
          <a:cs typeface="Tahoma"/>
        </a:defRPr>
      </a:lvl1pPr>
      <a:lvl2pPr marL="360000" indent="-180000" algn="l" defTabSz="457200" rtl="0" eaLnBrk="1" latinLnBrk="0" hangingPunct="1">
        <a:spcBef>
          <a:spcPct val="20000"/>
        </a:spcBef>
        <a:spcAft>
          <a:spcPts val="500"/>
        </a:spcAft>
        <a:buClr>
          <a:srgbClr val="18BFDF"/>
        </a:buClr>
        <a:buSzPct val="80000"/>
        <a:buFont typeface="Lucida Grande"/>
        <a:buChar char="•"/>
        <a:defRPr sz="2000" b="0" i="0" kern="1200">
          <a:solidFill>
            <a:schemeClr val="tx1">
              <a:lumMod val="85000"/>
              <a:lumOff val="15000"/>
            </a:schemeClr>
          </a:solidFill>
          <a:latin typeface="Tahoma"/>
          <a:ea typeface="+mn-ea"/>
          <a:cs typeface="Tahoma"/>
        </a:defRPr>
      </a:lvl2pPr>
      <a:lvl3pPr marL="540000" indent="-180000" algn="l" defTabSz="457200" rtl="0" eaLnBrk="1" latinLnBrk="0" hangingPunct="1">
        <a:spcBef>
          <a:spcPct val="20000"/>
        </a:spcBef>
        <a:spcAft>
          <a:spcPts val="500"/>
        </a:spcAft>
        <a:buClr>
          <a:schemeClr val="tx1">
            <a:lumMod val="65000"/>
            <a:lumOff val="35000"/>
          </a:schemeClr>
        </a:buClr>
        <a:buSzPct val="80000"/>
        <a:buFont typeface="Lucida Grande"/>
        <a:buChar char="•"/>
        <a:defRPr sz="1600" b="0" i="0" kern="1200">
          <a:solidFill>
            <a:schemeClr val="tx1">
              <a:lumMod val="85000"/>
              <a:lumOff val="15000"/>
            </a:schemeClr>
          </a:solidFill>
          <a:latin typeface="Tahoma"/>
          <a:ea typeface="+mn-ea"/>
          <a:cs typeface="Tahoma"/>
        </a:defRPr>
      </a:lvl3pPr>
      <a:lvl4pPr marL="720000" indent="-180000" algn="l" defTabSz="457200" rtl="0" eaLnBrk="1" latinLnBrk="0" hangingPunct="1">
        <a:spcBef>
          <a:spcPct val="20000"/>
        </a:spcBef>
        <a:spcAft>
          <a:spcPts val="500"/>
        </a:spcAft>
        <a:buClr>
          <a:schemeClr val="tx1">
            <a:lumMod val="65000"/>
            <a:lumOff val="35000"/>
          </a:schemeClr>
        </a:buClr>
        <a:buSzPct val="80000"/>
        <a:buFont typeface="Lucida Grande"/>
        <a:buChar char="•"/>
        <a:defRPr sz="1600" b="0" i="0" kern="1200">
          <a:solidFill>
            <a:schemeClr val="tx1">
              <a:lumMod val="85000"/>
              <a:lumOff val="15000"/>
            </a:schemeClr>
          </a:solidFill>
          <a:latin typeface="Tahoma"/>
          <a:ea typeface="+mn-ea"/>
          <a:cs typeface="Tahoma"/>
        </a:defRPr>
      </a:lvl4pPr>
      <a:lvl5pPr marL="900000" indent="-180000" algn="l" defTabSz="457200" rtl="0" eaLnBrk="1" latinLnBrk="0" hangingPunct="1">
        <a:spcBef>
          <a:spcPct val="20000"/>
        </a:spcBef>
        <a:spcAft>
          <a:spcPts val="500"/>
        </a:spcAft>
        <a:buClr>
          <a:schemeClr val="tx1">
            <a:lumMod val="65000"/>
            <a:lumOff val="35000"/>
          </a:schemeClr>
        </a:buClr>
        <a:buSzPct val="80000"/>
        <a:buFont typeface="Lucida Grande"/>
        <a:buChar char="•"/>
        <a:defRPr sz="1400" b="0" i="0" kern="1200">
          <a:solidFill>
            <a:schemeClr val="tx1">
              <a:lumMod val="85000"/>
              <a:lumOff val="15000"/>
            </a:schemeClr>
          </a:solidFill>
          <a:latin typeface="Tahoma"/>
          <a:ea typeface="+mn-ea"/>
          <a:cs typeface="Tahom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png"/><Relationship Id="rId3"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1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oleObject" Target="../embeddings/oleObject1.bin"/><Relationship Id="rId5" Type="http://schemas.openxmlformats.org/officeDocument/2006/relationships/oleObject" Target="../embeddings/oleObject2.bin"/><Relationship Id="rId6" Type="http://schemas.openxmlformats.org/officeDocument/2006/relationships/oleObject" Target="../embeddings/oleObject3.bin"/><Relationship Id="rId7" Type="http://schemas.openxmlformats.org/officeDocument/2006/relationships/image" Target="../media/image16.wmf"/><Relationship Id="rId1" Type="http://schemas.openxmlformats.org/officeDocument/2006/relationships/vmlDrawing" Target="../drawings/vmlDrawing1.vml"/><Relationship Id="rId2"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7.png"/><Relationship Id="rId3"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9.png"/><Relationship Id="rId3"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4" Type="http://schemas.openxmlformats.org/officeDocument/2006/relationships/image" Target="../media/image21.png"/><Relationship Id="rId1" Type="http://schemas.openxmlformats.org/officeDocument/2006/relationships/slideLayout" Target="../slideLayouts/slideLayout5.xml"/><Relationship Id="rId2"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1" Type="http://schemas.openxmlformats.org/officeDocument/2006/relationships/slideLayout" Target="../slideLayouts/slideLayout5.xml"/><Relationship Id="rId2"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5" Type="http://schemas.openxmlformats.org/officeDocument/2006/relationships/image" Target="../media/image34.jpeg"/><Relationship Id="rId1" Type="http://schemas.openxmlformats.org/officeDocument/2006/relationships/slideLayout" Target="../slideLayouts/slideLayout5.xml"/><Relationship Id="rId2"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5.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4.png"/><Relationship Id="rId3" Type="http://schemas.openxmlformats.org/officeDocument/2006/relationships/image" Target="../media/image3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8.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88950" y="4308476"/>
            <a:ext cx="7543800" cy="1143000"/>
          </a:xfrm>
        </p:spPr>
        <p:txBody>
          <a:bodyPr>
            <a:normAutofit fontScale="90000"/>
          </a:bodyPr>
          <a:lstStyle/>
          <a:p>
            <a:r>
              <a:rPr lang="en-US" dirty="0" smtClean="0"/>
              <a:t>ASEM2M 9502 Information</a:t>
            </a:r>
            <a:br>
              <a:rPr lang="en-US" dirty="0" smtClean="0"/>
            </a:br>
            <a:r>
              <a:rPr lang="en-US" dirty="0" err="1" smtClean="0"/>
              <a:t>info@ase-corp.com</a:t>
            </a:r>
            <a:r>
              <a:rPr lang="en-US" dirty="0" smtClean="0"/>
              <a:t/>
            </a:r>
            <a:br>
              <a:rPr lang="en-US" dirty="0" smtClean="0"/>
            </a:br>
            <a:r>
              <a:rPr lang="en-US" i="1" dirty="0" smtClean="0"/>
              <a:t>http://m2m.ase-corp.com</a:t>
            </a:r>
            <a:endParaRPr lang="en-US" dirty="0"/>
          </a:p>
        </p:txBody>
      </p:sp>
      <p:pic>
        <p:nvPicPr>
          <p:cNvPr id="4" name="Picture 3"/>
          <p:cNvPicPr>
            <a:picLocks noChangeAspect="1"/>
          </p:cNvPicPr>
          <p:nvPr/>
        </p:nvPicPr>
        <p:blipFill>
          <a:blip r:embed="rId2"/>
          <a:stretch>
            <a:fillRect/>
          </a:stretch>
        </p:blipFill>
        <p:spPr>
          <a:xfrm>
            <a:off x="3438525" y="1587500"/>
            <a:ext cx="3822700" cy="1498600"/>
          </a:xfrm>
          <a:prstGeom prst="rect">
            <a:avLst/>
          </a:prstGeom>
        </p:spPr>
      </p:pic>
      <p:pic>
        <p:nvPicPr>
          <p:cNvPr id="5" name="Picture 4"/>
          <p:cNvPicPr>
            <a:picLocks noChangeAspect="1"/>
          </p:cNvPicPr>
          <p:nvPr/>
        </p:nvPicPr>
        <p:blipFill>
          <a:blip r:embed="rId3"/>
          <a:stretch>
            <a:fillRect/>
          </a:stretch>
        </p:blipFill>
        <p:spPr>
          <a:xfrm>
            <a:off x="3587750" y="2556029"/>
            <a:ext cx="5092700" cy="1517496"/>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BGAN M2M</a:t>
            </a:r>
            <a:endParaRPr lang="en-US" dirty="0"/>
          </a:p>
        </p:txBody>
      </p:sp>
    </p:spTree>
  </p:cSld>
  <p:clrMapOvr>
    <a:masterClrMapping/>
  </p:clrMapOvr>
  <p:transition>
    <p:spli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Broadband Global Area Network</a:t>
            </a:r>
            <a:br>
              <a:rPr lang="en-US" dirty="0" smtClean="0"/>
            </a:br>
            <a:r>
              <a:rPr lang="en-US" dirty="0" smtClean="0"/>
              <a:t>(BGAN)</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00025" y="168275"/>
            <a:ext cx="8480425" cy="546100"/>
          </a:xfrm>
        </p:spPr>
        <p:txBody>
          <a:bodyPr rtlCol="0">
            <a:noAutofit/>
          </a:bodyPr>
          <a:lstStyle/>
          <a:p>
            <a:pPr defTabSz="531813" fontAlgn="auto">
              <a:spcAft>
                <a:spcPts val="0"/>
              </a:spcAft>
              <a:defRPr/>
            </a:pPr>
            <a:r>
              <a:rPr lang="en-US" dirty="0" smtClean="0">
                <a:solidFill>
                  <a:schemeClr val="accent1">
                    <a:lumMod val="75000"/>
                  </a:schemeClr>
                </a:solidFill>
              </a:rPr>
              <a:t>Inmarsat-4 (I-4) Satellites</a:t>
            </a:r>
          </a:p>
        </p:txBody>
      </p:sp>
      <p:sp>
        <p:nvSpPr>
          <p:cNvPr id="23555" name="Rectangle 3"/>
          <p:cNvSpPr>
            <a:spLocks noChangeArrowheads="1"/>
          </p:cNvSpPr>
          <p:nvPr/>
        </p:nvSpPr>
        <p:spPr bwMode="blackWhite">
          <a:xfrm>
            <a:off x="4275138" y="1246900"/>
            <a:ext cx="4548187" cy="4259263"/>
          </a:xfrm>
          <a:prstGeom prst="rect">
            <a:avLst/>
          </a:prstGeom>
          <a:noFill/>
          <a:ln w="9525" algn="ctr">
            <a:noFill/>
            <a:miter lim="800000"/>
            <a:headEnd/>
            <a:tailEnd/>
          </a:ln>
        </p:spPr>
        <p:txBody>
          <a:bodyPr lIns="54000"/>
          <a:lstStyle/>
          <a:p>
            <a:pPr marL="266700" indent="-266700" eaLnBrk="0" hangingPunct="0">
              <a:lnSpc>
                <a:spcPct val="105000"/>
              </a:lnSpc>
              <a:spcBef>
                <a:spcPct val="20000"/>
              </a:spcBef>
              <a:spcAft>
                <a:spcPct val="25000"/>
              </a:spcAft>
              <a:buClr>
                <a:srgbClr val="856E5A"/>
              </a:buClr>
              <a:buFont typeface="Arial" pitchFamily="34" charset="0"/>
              <a:buChar char="•"/>
            </a:pPr>
            <a:r>
              <a:rPr lang="en-GB" altLang="zh-CN" sz="2000" dirty="0">
                <a:latin typeface="Tahoma" pitchFamily="34" charset="0"/>
                <a:cs typeface="Tahoma" pitchFamily="34" charset="0"/>
              </a:rPr>
              <a:t>Part of a total constellation of 11 satellites in </a:t>
            </a:r>
            <a:r>
              <a:rPr lang="en-GB" altLang="zh-CN" sz="2000" u="sng" dirty="0">
                <a:latin typeface="Tahoma" pitchFamily="34" charset="0"/>
                <a:cs typeface="Tahoma" pitchFamily="34" charset="0"/>
              </a:rPr>
              <a:t>geostationary</a:t>
            </a:r>
            <a:r>
              <a:rPr lang="en-GB" altLang="zh-CN" sz="2000" dirty="0">
                <a:latin typeface="Tahoma" pitchFamily="34" charset="0"/>
                <a:cs typeface="Tahoma" pitchFamily="34" charset="0"/>
              </a:rPr>
              <a:t> </a:t>
            </a:r>
            <a:r>
              <a:rPr lang="en-GB" altLang="zh-CN" sz="2000" dirty="0" smtClean="0">
                <a:latin typeface="Tahoma" pitchFamily="34" charset="0"/>
                <a:cs typeface="Tahoma" pitchFamily="34" charset="0"/>
              </a:rPr>
              <a:t>orbit around the equator</a:t>
            </a:r>
            <a:endParaRPr lang="en-GB" altLang="zh-CN" sz="2000" dirty="0">
              <a:solidFill>
                <a:srgbClr val="1C1C1C"/>
              </a:solidFill>
              <a:latin typeface="Tahoma" pitchFamily="34" charset="0"/>
              <a:cs typeface="Tahoma" pitchFamily="34" charset="0"/>
            </a:endParaRPr>
          </a:p>
          <a:p>
            <a:pPr marL="266700" indent="-266700" eaLnBrk="0" hangingPunct="0">
              <a:lnSpc>
                <a:spcPct val="105000"/>
              </a:lnSpc>
              <a:spcBef>
                <a:spcPct val="20000"/>
              </a:spcBef>
              <a:spcAft>
                <a:spcPct val="25000"/>
              </a:spcAft>
              <a:buClr>
                <a:srgbClr val="856E5A"/>
              </a:buClr>
              <a:buFont typeface="Arial" pitchFamily="34" charset="0"/>
              <a:buChar char="•"/>
            </a:pPr>
            <a:r>
              <a:rPr lang="en-GB" altLang="zh-CN" sz="2000" dirty="0">
                <a:latin typeface="Tahoma" pitchFamily="34" charset="0"/>
                <a:cs typeface="Tahoma" pitchFamily="34" charset="0"/>
              </a:rPr>
              <a:t>The Inmarsat-4 (I-4) network of Satellites is the backbone of BGAN</a:t>
            </a:r>
          </a:p>
          <a:p>
            <a:pPr marL="266700" indent="-266700" eaLnBrk="0" hangingPunct="0">
              <a:lnSpc>
                <a:spcPct val="105000"/>
              </a:lnSpc>
              <a:spcBef>
                <a:spcPct val="20000"/>
              </a:spcBef>
              <a:spcAft>
                <a:spcPct val="25000"/>
              </a:spcAft>
              <a:buClr>
                <a:srgbClr val="856E5A"/>
              </a:buClr>
              <a:buFont typeface="Arial" pitchFamily="34" charset="0"/>
              <a:buChar char="•"/>
            </a:pPr>
            <a:r>
              <a:rPr lang="en-GB" altLang="zh-CN" sz="2000" dirty="0">
                <a:latin typeface="Tahoma" pitchFamily="34" charset="0"/>
                <a:cs typeface="Tahoma" pitchFamily="34" charset="0"/>
              </a:rPr>
              <a:t>Most advanced network of commercial communications satellites ever launched</a:t>
            </a:r>
          </a:p>
          <a:p>
            <a:pPr marL="266700" indent="-266700" eaLnBrk="0" hangingPunct="0">
              <a:lnSpc>
                <a:spcPct val="105000"/>
              </a:lnSpc>
              <a:spcBef>
                <a:spcPct val="20000"/>
              </a:spcBef>
              <a:spcAft>
                <a:spcPct val="25000"/>
              </a:spcAft>
              <a:buClr>
                <a:srgbClr val="856E5A"/>
              </a:buClr>
              <a:buFont typeface="Arial" pitchFamily="34" charset="0"/>
              <a:buChar char="•"/>
            </a:pPr>
            <a:r>
              <a:rPr lang="en-GB" altLang="zh-CN" sz="2000" dirty="0">
                <a:latin typeface="Tahoma" pitchFamily="34" charset="0"/>
                <a:cs typeface="Tahoma" pitchFamily="34" charset="0"/>
              </a:rPr>
              <a:t>$1.5 billion investment</a:t>
            </a:r>
          </a:p>
          <a:p>
            <a:pPr marL="266700" indent="-266700" eaLnBrk="0" hangingPunct="0">
              <a:lnSpc>
                <a:spcPct val="105000"/>
              </a:lnSpc>
              <a:spcBef>
                <a:spcPct val="20000"/>
              </a:spcBef>
              <a:spcAft>
                <a:spcPct val="25000"/>
              </a:spcAft>
              <a:buClr>
                <a:srgbClr val="856E5A"/>
              </a:buClr>
              <a:buFont typeface="Arial" pitchFamily="34" charset="0"/>
              <a:buChar char="•"/>
            </a:pPr>
            <a:r>
              <a:rPr lang="en-GB" altLang="zh-CN" sz="2000" dirty="0">
                <a:latin typeface="Tahoma" pitchFamily="34" charset="0"/>
                <a:cs typeface="Tahoma" pitchFamily="34" charset="0"/>
              </a:rPr>
              <a:t>Support latest generation of mobile broadband services</a:t>
            </a:r>
          </a:p>
          <a:p>
            <a:pPr marL="266700" indent="-266700" eaLnBrk="0" hangingPunct="0">
              <a:lnSpc>
                <a:spcPct val="105000"/>
              </a:lnSpc>
              <a:spcBef>
                <a:spcPct val="20000"/>
              </a:spcBef>
              <a:spcAft>
                <a:spcPct val="25000"/>
              </a:spcAft>
              <a:buClr>
                <a:srgbClr val="856E5A"/>
              </a:buClr>
              <a:buFont typeface="Arial" pitchFamily="34" charset="0"/>
              <a:buChar char="•"/>
            </a:pPr>
            <a:r>
              <a:rPr lang="en-GB" altLang="zh-CN" sz="2000" dirty="0" smtClean="0">
                <a:latin typeface="Tahoma" pitchFamily="34" charset="0"/>
                <a:cs typeface="Tahoma" pitchFamily="34" charset="0"/>
              </a:rPr>
              <a:t>Commercial </a:t>
            </a:r>
            <a:r>
              <a:rPr lang="en-GB" altLang="zh-CN" sz="2000" dirty="0">
                <a:latin typeface="Tahoma" pitchFamily="34" charset="0"/>
                <a:cs typeface="Tahoma" pitchFamily="34" charset="0"/>
              </a:rPr>
              <a:t>life into the 2020’s</a:t>
            </a:r>
          </a:p>
        </p:txBody>
      </p:sp>
      <p:sp>
        <p:nvSpPr>
          <p:cNvPr id="23556" name="Text Box 7"/>
          <p:cNvSpPr txBox="1">
            <a:spLocks noChangeArrowheads="1"/>
          </p:cNvSpPr>
          <p:nvPr/>
        </p:nvSpPr>
        <p:spPr bwMode="auto">
          <a:xfrm>
            <a:off x="755650" y="5805488"/>
            <a:ext cx="1827213" cy="184150"/>
          </a:xfrm>
          <a:prstGeom prst="rect">
            <a:avLst/>
          </a:prstGeom>
          <a:noFill/>
          <a:ln w="9525">
            <a:noFill/>
            <a:miter lim="800000"/>
            <a:headEnd/>
            <a:tailEnd/>
          </a:ln>
        </p:spPr>
        <p:txBody>
          <a:bodyPr wrap="none">
            <a:spAutoFit/>
          </a:bodyPr>
          <a:lstStyle/>
          <a:p>
            <a:r>
              <a:rPr lang="en-GB" sz="600">
                <a:solidFill>
                  <a:schemeClr val="bg1"/>
                </a:solidFill>
                <a:latin typeface="Calibri" pitchFamily="34" charset="0"/>
              </a:rPr>
              <a:t>Courtesy ILS &amp; Lockheed Martin Corporation</a:t>
            </a:r>
          </a:p>
        </p:txBody>
      </p:sp>
      <p:grpSp>
        <p:nvGrpSpPr>
          <p:cNvPr id="2" name="Group 8"/>
          <p:cNvGrpSpPr>
            <a:grpSpLocks/>
          </p:cNvGrpSpPr>
          <p:nvPr/>
        </p:nvGrpSpPr>
        <p:grpSpPr bwMode="auto">
          <a:xfrm>
            <a:off x="858838" y="1066800"/>
            <a:ext cx="3136900" cy="4862513"/>
            <a:chOff x="3560" y="482"/>
            <a:chExt cx="1976" cy="3063"/>
          </a:xfrm>
        </p:grpSpPr>
        <p:pic>
          <p:nvPicPr>
            <p:cNvPr id="23558" name="Picture 9" descr="inmarsat_launch_3"/>
            <p:cNvPicPr>
              <a:picLocks noChangeAspect="1" noChangeArrowheads="1"/>
            </p:cNvPicPr>
            <p:nvPr/>
          </p:nvPicPr>
          <p:blipFill>
            <a:blip r:embed="rId3" cstate="print"/>
            <a:srcRect/>
            <a:stretch>
              <a:fillRect/>
            </a:stretch>
          </p:blipFill>
          <p:spPr bwMode="auto">
            <a:xfrm>
              <a:off x="3484" y="442"/>
              <a:ext cx="2089" cy="3176"/>
            </a:xfrm>
            <a:prstGeom prst="rect">
              <a:avLst/>
            </a:prstGeom>
            <a:noFill/>
            <a:ln w="9525">
              <a:noFill/>
              <a:miter lim="800000"/>
              <a:headEnd/>
              <a:tailEnd/>
            </a:ln>
          </p:spPr>
        </p:pic>
        <p:sp>
          <p:nvSpPr>
            <p:cNvPr id="23559" name="Text Box 10"/>
            <p:cNvSpPr txBox="1">
              <a:spLocks noChangeArrowheads="1"/>
            </p:cNvSpPr>
            <p:nvPr/>
          </p:nvSpPr>
          <p:spPr bwMode="auto">
            <a:xfrm>
              <a:off x="4790" y="3385"/>
              <a:ext cx="640" cy="155"/>
            </a:xfrm>
            <a:prstGeom prst="rect">
              <a:avLst/>
            </a:prstGeom>
            <a:noFill/>
            <a:ln w="9525">
              <a:noFill/>
              <a:miter lim="800000"/>
              <a:headEnd/>
              <a:tailEnd/>
            </a:ln>
          </p:spPr>
          <p:txBody>
            <a:bodyPr wrap="none">
              <a:spAutoFit/>
            </a:bodyPr>
            <a:lstStyle/>
            <a:p>
              <a:r>
                <a:rPr lang="en-GB" sz="1000">
                  <a:solidFill>
                    <a:schemeClr val="bg1"/>
                  </a:solidFill>
                  <a:latin typeface="Calibri" pitchFamily="34" charset="0"/>
                </a:rPr>
                <a:t>Courtesy: ILS</a:t>
              </a:r>
            </a:p>
          </p:txBody>
        </p:sp>
      </p:gr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Rectangle 2"/>
          <p:cNvSpPr>
            <a:spLocks noGrp="1" noRot="1" noChangeArrowheads="1"/>
          </p:cNvSpPr>
          <p:nvPr>
            <p:ph type="title"/>
          </p:nvPr>
        </p:nvSpPr>
        <p:spPr>
          <a:xfrm>
            <a:off x="468313" y="76200"/>
            <a:ext cx="8229600" cy="1143000"/>
          </a:xfrm>
        </p:spPr>
        <p:txBody>
          <a:bodyPr/>
          <a:lstStyle/>
          <a:p>
            <a:r>
              <a:rPr lang="en-GB" smtClean="0">
                <a:solidFill>
                  <a:schemeClr val="tx2"/>
                </a:solidFill>
                <a:latin typeface="Tahoma" pitchFamily="34" charset="0"/>
                <a:cs typeface="Tahoma" pitchFamily="34" charset="0"/>
              </a:rPr>
              <a:t>Inmarsat BGAN</a:t>
            </a:r>
            <a:r>
              <a:rPr lang="en-GB" smtClean="0">
                <a:latin typeface="Tahoma" pitchFamily="34" charset="0"/>
                <a:cs typeface="Tahoma" pitchFamily="34" charset="0"/>
              </a:rPr>
              <a:t/>
            </a:r>
            <a:br>
              <a:rPr lang="en-GB" smtClean="0">
                <a:latin typeface="Tahoma" pitchFamily="34" charset="0"/>
                <a:cs typeface="Tahoma" pitchFamily="34" charset="0"/>
              </a:rPr>
            </a:br>
            <a:endParaRPr lang="en-GB" smtClean="0">
              <a:latin typeface="Tahoma" pitchFamily="34" charset="0"/>
              <a:cs typeface="Tahoma" pitchFamily="34" charset="0"/>
            </a:endParaRPr>
          </a:p>
        </p:txBody>
      </p:sp>
      <p:sp>
        <p:nvSpPr>
          <p:cNvPr id="13315" name="Rectangle 3"/>
          <p:cNvSpPr>
            <a:spLocks noGrp="1" noChangeArrowheads="1"/>
          </p:cNvSpPr>
          <p:nvPr>
            <p:ph idx="1"/>
          </p:nvPr>
        </p:nvSpPr>
        <p:spPr>
          <a:xfrm>
            <a:off x="3733800" y="2313700"/>
            <a:ext cx="5053013" cy="3581400"/>
          </a:xfrm>
        </p:spPr>
        <p:txBody>
          <a:bodyPr rtlCol="0">
            <a:normAutofit fontScale="47500" lnSpcReduction="20000"/>
          </a:bodyPr>
          <a:lstStyle/>
          <a:p>
            <a:pPr marL="357188" indent="-357188" fontAlgn="auto">
              <a:spcAft>
                <a:spcPct val="30000"/>
              </a:spcAft>
              <a:buFont typeface="Wingdings" pitchFamily="2" charset="2"/>
              <a:buChar char="§"/>
              <a:defRPr/>
            </a:pPr>
            <a:r>
              <a:rPr lang="en-GB" sz="5100" dirty="0" smtClean="0">
                <a:solidFill>
                  <a:schemeClr val="tx1"/>
                </a:solidFill>
              </a:rPr>
              <a:t>Broadband data (up to </a:t>
            </a:r>
            <a:r>
              <a:rPr lang="nl-NL" sz="5100" dirty="0" smtClean="0">
                <a:solidFill>
                  <a:schemeClr val="tx1"/>
                </a:solidFill>
              </a:rPr>
              <a:t>492 kbit/s</a:t>
            </a:r>
            <a:r>
              <a:rPr lang="en-GB" sz="5100" dirty="0" smtClean="0">
                <a:solidFill>
                  <a:schemeClr val="tx1"/>
                </a:solidFill>
              </a:rPr>
              <a:t>)</a:t>
            </a:r>
          </a:p>
          <a:p>
            <a:pPr marL="357188" indent="-357188" fontAlgn="auto">
              <a:spcAft>
                <a:spcPct val="30000"/>
              </a:spcAft>
              <a:buFont typeface="Wingdings" pitchFamily="2" charset="2"/>
              <a:buChar char="§"/>
              <a:defRPr/>
            </a:pPr>
            <a:r>
              <a:rPr lang="en-GB" sz="5100" dirty="0" smtClean="0">
                <a:solidFill>
                  <a:schemeClr val="tx1"/>
                </a:solidFill>
              </a:rPr>
              <a:t>… plus voice for some terminals</a:t>
            </a:r>
          </a:p>
          <a:p>
            <a:pPr marL="357188" indent="-357188" fontAlgn="auto">
              <a:spcAft>
                <a:spcPct val="30000"/>
              </a:spcAft>
              <a:buFont typeface="Wingdings" pitchFamily="2" charset="2"/>
              <a:buChar char="§"/>
              <a:defRPr/>
            </a:pPr>
            <a:r>
              <a:rPr lang="en-GB" sz="5100" dirty="0" smtClean="0">
                <a:solidFill>
                  <a:schemeClr val="tx1"/>
                </a:solidFill>
              </a:rPr>
              <a:t>Accessible simultaneously </a:t>
            </a:r>
          </a:p>
          <a:p>
            <a:pPr marL="357188" indent="-357188" fontAlgn="auto">
              <a:spcAft>
                <a:spcPct val="30000"/>
              </a:spcAft>
              <a:buFont typeface="Wingdings" pitchFamily="2" charset="2"/>
              <a:buChar char="§"/>
              <a:defRPr/>
            </a:pPr>
            <a:r>
              <a:rPr lang="en-GB" sz="5100" dirty="0" smtClean="0">
                <a:solidFill>
                  <a:schemeClr val="tx1"/>
                </a:solidFill>
              </a:rPr>
              <a:t>Global coverage</a:t>
            </a:r>
          </a:p>
          <a:p>
            <a:pPr marL="357188" indent="-357188" fontAlgn="auto">
              <a:spcAft>
                <a:spcPct val="30000"/>
              </a:spcAft>
              <a:buFont typeface="Wingdings" pitchFamily="2" charset="2"/>
              <a:buChar char="§"/>
              <a:defRPr/>
            </a:pPr>
            <a:r>
              <a:rPr lang="en-GB" sz="5100" dirty="0" smtClean="0">
                <a:solidFill>
                  <a:schemeClr val="tx1"/>
                </a:solidFill>
              </a:rPr>
              <a:t>L-Band (no weather influence)</a:t>
            </a:r>
          </a:p>
          <a:p>
            <a:pPr marL="357188" indent="-357188" fontAlgn="auto">
              <a:spcAft>
                <a:spcPct val="30000"/>
              </a:spcAft>
              <a:buFont typeface="Wingdings" pitchFamily="2" charset="2"/>
              <a:buChar char="§"/>
              <a:defRPr/>
            </a:pPr>
            <a:r>
              <a:rPr lang="en-GB" sz="5100" dirty="0" smtClean="0">
                <a:solidFill>
                  <a:schemeClr val="tx1"/>
                </a:solidFill>
              </a:rPr>
              <a:t>99.9% availability</a:t>
            </a:r>
          </a:p>
          <a:p>
            <a:pPr marL="357188" indent="-357188" fontAlgn="auto">
              <a:spcAft>
                <a:spcPct val="30000"/>
              </a:spcAft>
              <a:buFont typeface="Wingdings" pitchFamily="2" charset="2"/>
              <a:buChar char="§"/>
              <a:defRPr/>
            </a:pPr>
            <a:endParaRPr lang="en-GB" sz="5100" dirty="0" smtClean="0">
              <a:solidFill>
                <a:schemeClr val="tx2"/>
              </a:solidFill>
            </a:endParaRPr>
          </a:p>
          <a:p>
            <a:pPr marL="357188" indent="-357188" fontAlgn="auto">
              <a:spcAft>
                <a:spcPct val="30000"/>
              </a:spcAft>
              <a:buFont typeface="Wingdings" pitchFamily="2" charset="2"/>
              <a:buChar char="Ø"/>
              <a:defRPr/>
            </a:pPr>
            <a:endParaRPr lang="en-GB" sz="2800" dirty="0" smtClean="0">
              <a:solidFill>
                <a:schemeClr val="tx1">
                  <a:lumMod val="85000"/>
                  <a:lumOff val="15000"/>
                </a:schemeClr>
              </a:solidFill>
            </a:endParaRPr>
          </a:p>
        </p:txBody>
      </p:sp>
      <p:pic>
        <p:nvPicPr>
          <p:cNvPr id="22532" name="Picture 4" descr="super rocket"/>
          <p:cNvPicPr>
            <a:picLocks noChangeAspect="1" noChangeArrowheads="1"/>
          </p:cNvPicPr>
          <p:nvPr/>
        </p:nvPicPr>
        <p:blipFill>
          <a:blip r:embed="rId3" cstate="print"/>
          <a:srcRect/>
          <a:stretch>
            <a:fillRect/>
          </a:stretch>
        </p:blipFill>
        <p:spPr bwMode="auto">
          <a:xfrm>
            <a:off x="684213" y="1844675"/>
            <a:ext cx="2593975" cy="3889375"/>
          </a:xfrm>
          <a:prstGeom prst="rect">
            <a:avLst/>
          </a:prstGeom>
          <a:noFill/>
          <a:ln w="9525">
            <a:solidFill>
              <a:schemeClr val="bg2"/>
            </a:solidFill>
            <a:miter lim="800000"/>
            <a:headEnd/>
            <a:tailEnd/>
          </a:ln>
        </p:spPr>
      </p:pic>
      <p:sp>
        <p:nvSpPr>
          <p:cNvPr id="22533" name="TextBox 4"/>
          <p:cNvSpPr txBox="1">
            <a:spLocks noChangeArrowheads="1"/>
          </p:cNvSpPr>
          <p:nvPr/>
        </p:nvSpPr>
        <p:spPr bwMode="auto">
          <a:xfrm>
            <a:off x="381000" y="838200"/>
            <a:ext cx="4529138" cy="461963"/>
          </a:xfrm>
          <a:prstGeom prst="rect">
            <a:avLst/>
          </a:prstGeom>
          <a:noFill/>
          <a:ln w="9525">
            <a:noFill/>
            <a:miter lim="800000"/>
            <a:headEnd/>
            <a:tailEnd/>
          </a:ln>
        </p:spPr>
        <p:txBody>
          <a:bodyPr wrap="none">
            <a:spAutoFit/>
          </a:bodyPr>
          <a:lstStyle/>
          <a:p>
            <a:r>
              <a:rPr lang="en-US" sz="2400">
                <a:solidFill>
                  <a:srgbClr val="002060"/>
                </a:solidFill>
                <a:latin typeface="Tahoma" pitchFamily="34" charset="0"/>
                <a:cs typeface="Tahoma" pitchFamily="34" charset="0"/>
              </a:rPr>
              <a:t>Broadband Global Area Network</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srcRect/>
          <a:stretch>
            <a:fillRect/>
          </a:stretch>
        </p:blipFill>
        <p:spPr bwMode="auto">
          <a:xfrm>
            <a:off x="727075" y="1146175"/>
            <a:ext cx="7585075" cy="5194300"/>
          </a:xfrm>
          <a:prstGeom prst="rect">
            <a:avLst/>
          </a:prstGeom>
          <a:noFill/>
          <a:ln w="9525">
            <a:noFill/>
            <a:miter lim="800000"/>
            <a:headEnd/>
            <a:tailEnd/>
          </a:ln>
        </p:spPr>
      </p:pic>
      <p:sp>
        <p:nvSpPr>
          <p:cNvPr id="4" name="Title 1"/>
          <p:cNvSpPr txBox="1">
            <a:spLocks/>
          </p:cNvSpPr>
          <p:nvPr/>
        </p:nvSpPr>
        <p:spPr>
          <a:xfrm>
            <a:off x="36950" y="757813"/>
            <a:ext cx="8270875" cy="527050"/>
          </a:xfrm>
          <a:prstGeom prst="rect">
            <a:avLst/>
          </a:prstGeom>
        </p:spPr>
        <p:txBody>
          <a:bodyPr/>
          <a:lstStyle/>
          <a:p>
            <a:pPr marL="0" marR="0" lvl="0" indent="0" algn="l" defTabSz="914400" rtl="0" eaLnBrk="1" fontAlgn="base" latinLnBrk="0" hangingPunct="1">
              <a:lnSpc>
                <a:spcPct val="85000"/>
              </a:lnSpc>
              <a:spcBef>
                <a:spcPct val="0"/>
              </a:spcBef>
              <a:spcAft>
                <a:spcPct val="0"/>
              </a:spcAft>
              <a:buClrTx/>
              <a:buSzTx/>
              <a:buFontTx/>
              <a:buNone/>
              <a:tabLst/>
              <a:defRPr/>
            </a:pPr>
            <a:endParaRPr kumimoji="0" lang="en-US" sz="2000" b="1" i="0" u="none" strike="noStrike" kern="0" cap="none" spc="0" normalizeH="0" baseline="0" noProof="0" dirty="0" smtClean="0">
              <a:ln>
                <a:noFill/>
              </a:ln>
              <a:solidFill>
                <a:srgbClr val="856E5A"/>
              </a:solidFill>
              <a:effectLst/>
              <a:uLnTx/>
              <a:uFillTx/>
              <a:latin typeface="+mj-lt"/>
              <a:ea typeface="+mj-ea"/>
              <a:cs typeface="+mj-cs"/>
            </a:endParaRPr>
          </a:p>
        </p:txBody>
      </p:sp>
      <p:sp>
        <p:nvSpPr>
          <p:cNvPr id="5" name="Title 4"/>
          <p:cNvSpPr>
            <a:spLocks noGrp="1"/>
          </p:cNvSpPr>
          <p:nvPr>
            <p:ph type="title"/>
          </p:nvPr>
        </p:nvSpPr>
        <p:spPr/>
        <p:txBody>
          <a:bodyPr/>
          <a:lstStyle/>
          <a:p>
            <a:r>
              <a:rPr lang="en-US" dirty="0" smtClean="0"/>
              <a:t>BGAN Global Coverage I4 Satellites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53" name="Rectangle 2"/>
          <p:cNvSpPr>
            <a:spLocks noGrp="1" noRot="1" noChangeArrowheads="1"/>
          </p:cNvSpPr>
          <p:nvPr>
            <p:ph type="title" idx="4294967295"/>
          </p:nvPr>
        </p:nvSpPr>
        <p:spPr>
          <a:xfrm>
            <a:off x="0" y="0"/>
            <a:ext cx="8229600" cy="954088"/>
          </a:xfrm>
        </p:spPr>
        <p:txBody>
          <a:bodyPr rtlCol="0" anchor="ctr">
            <a:normAutofit/>
          </a:bodyPr>
          <a:lstStyle/>
          <a:p>
            <a:pPr fontAlgn="auto">
              <a:spcAft>
                <a:spcPts val="0"/>
              </a:spcAft>
              <a:defRPr/>
            </a:pPr>
            <a:r>
              <a:rPr lang="en-US" dirty="0" smtClean="0">
                <a:solidFill>
                  <a:schemeClr val="accent1">
                    <a:lumMod val="75000"/>
                  </a:schemeClr>
                </a:solidFill>
                <a:latin typeface="Tahoma" pitchFamily="34" charset="0"/>
                <a:cs typeface="Tahoma" pitchFamily="34" charset="0"/>
              </a:rPr>
              <a:t>BGAN Coverage Map</a:t>
            </a:r>
          </a:p>
        </p:txBody>
      </p:sp>
      <p:pic>
        <p:nvPicPr>
          <p:cNvPr id="1030" name="Picture 5"/>
          <p:cNvPicPr>
            <a:picLocks noChangeAspect="1" noChangeArrowheads="1"/>
          </p:cNvPicPr>
          <p:nvPr/>
        </p:nvPicPr>
        <p:blipFill>
          <a:blip r:embed="rId3" cstate="print"/>
          <a:srcRect/>
          <a:stretch>
            <a:fillRect/>
          </a:stretch>
        </p:blipFill>
        <p:spPr bwMode="auto">
          <a:xfrm>
            <a:off x="250825" y="1268413"/>
            <a:ext cx="8713788" cy="5400675"/>
          </a:xfrm>
          <a:prstGeom prst="rect">
            <a:avLst/>
          </a:prstGeom>
          <a:noFill/>
          <a:ln w="9525">
            <a:solidFill>
              <a:schemeClr val="bg2"/>
            </a:solidFill>
            <a:miter lim="800000"/>
            <a:headEnd/>
            <a:tailEnd/>
          </a:ln>
        </p:spPr>
      </p:pic>
      <p:graphicFrame>
        <p:nvGraphicFramePr>
          <p:cNvPr id="8233" name="Object 41"/>
          <p:cNvGraphicFramePr>
            <a:graphicFrameLocks noChangeAspect="1"/>
          </p:cNvGraphicFramePr>
          <p:nvPr/>
        </p:nvGraphicFramePr>
        <p:xfrm>
          <a:off x="1979613" y="3500438"/>
          <a:ext cx="1044575" cy="860425"/>
        </p:xfrm>
        <a:graphic>
          <a:graphicData uri="http://schemas.openxmlformats.org/presentationml/2006/ole">
            <p:oleObj spid="_x0000_s1029" name="VISIO" r:id="rId4" imgW="1401120" imgH="1154880" progId="">
              <p:embed/>
            </p:oleObj>
          </a:graphicData>
        </a:graphic>
      </p:graphicFrame>
      <p:graphicFrame>
        <p:nvGraphicFramePr>
          <p:cNvPr id="2" name="Object 3"/>
          <p:cNvGraphicFramePr>
            <a:graphicFrameLocks noChangeAspect="1"/>
          </p:cNvGraphicFramePr>
          <p:nvPr/>
        </p:nvGraphicFramePr>
        <p:xfrm>
          <a:off x="4716463" y="3500438"/>
          <a:ext cx="1044575" cy="860425"/>
        </p:xfrm>
        <a:graphic>
          <a:graphicData uri="http://schemas.openxmlformats.org/presentationml/2006/ole">
            <p:oleObj spid="_x0000_s1030" name="VISIO" r:id="rId5" imgW="1401120" imgH="1154880" progId="">
              <p:embed/>
            </p:oleObj>
          </a:graphicData>
        </a:graphic>
      </p:graphicFrame>
      <p:graphicFrame>
        <p:nvGraphicFramePr>
          <p:cNvPr id="3" name="Object 4"/>
          <p:cNvGraphicFramePr>
            <a:graphicFrameLocks noChangeAspect="1"/>
          </p:cNvGraphicFramePr>
          <p:nvPr/>
        </p:nvGraphicFramePr>
        <p:xfrm>
          <a:off x="7451725" y="3500438"/>
          <a:ext cx="1044575" cy="860425"/>
        </p:xfrm>
        <a:graphic>
          <a:graphicData uri="http://schemas.openxmlformats.org/presentationml/2006/ole">
            <p:oleObj spid="_x0000_s1031" name="VISIO" r:id="rId6" imgW="1401120" imgH="1154880" progId="">
              <p:embed/>
            </p:oleObj>
          </a:graphicData>
        </a:graphic>
      </p:graphicFrame>
      <p:pic>
        <p:nvPicPr>
          <p:cNvPr id="1031" name="Picture 4" descr="C:\Documents and Settings\gino\Local Settings\Temporary Internet Files\Content.IE5\WVVAMEF2\MCj02396730000[1].wmf"/>
          <p:cNvPicPr>
            <a:picLocks noChangeAspect="1" noChangeArrowheads="1"/>
          </p:cNvPicPr>
          <p:nvPr/>
        </p:nvPicPr>
        <p:blipFill>
          <a:blip r:embed="rId7" cstate="print"/>
          <a:srcRect/>
          <a:stretch>
            <a:fillRect/>
          </a:stretch>
        </p:blipFill>
        <p:spPr bwMode="auto">
          <a:xfrm>
            <a:off x="4643438" y="2276475"/>
            <a:ext cx="533400" cy="417513"/>
          </a:xfrm>
          <a:prstGeom prst="rect">
            <a:avLst/>
          </a:prstGeom>
          <a:noFill/>
          <a:ln w="9525">
            <a:noFill/>
            <a:miter lim="800000"/>
            <a:headEnd/>
            <a:tailEnd/>
          </a:ln>
        </p:spPr>
      </p:pic>
      <p:pic>
        <p:nvPicPr>
          <p:cNvPr id="1032" name="Picture 4" descr="C:\Documents and Settings\gino\Local Settings\Temporary Internet Files\Content.IE5\WVVAMEF2\MCj02396730000[1].wmf"/>
          <p:cNvPicPr>
            <a:picLocks noChangeAspect="1" noChangeArrowheads="1"/>
          </p:cNvPicPr>
          <p:nvPr/>
        </p:nvPicPr>
        <p:blipFill>
          <a:blip r:embed="rId7" cstate="print"/>
          <a:srcRect/>
          <a:stretch>
            <a:fillRect/>
          </a:stretch>
        </p:blipFill>
        <p:spPr bwMode="auto">
          <a:xfrm>
            <a:off x="539750" y="2997200"/>
            <a:ext cx="533400" cy="417513"/>
          </a:xfrm>
          <a:prstGeom prst="rect">
            <a:avLst/>
          </a:prstGeom>
          <a:noFill/>
          <a:ln w="9525">
            <a:noFill/>
            <a:miter lim="800000"/>
            <a:headEnd/>
            <a:tailEnd/>
          </a:ln>
        </p:spPr>
      </p:pic>
    </p:spTree>
  </p:cSld>
  <p:clrMapOvr>
    <a:masterClrMapping/>
  </p:clrMapOvr>
  <p:transition>
    <p:spli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243" name="Title 1"/>
          <p:cNvSpPr>
            <a:spLocks noGrp="1"/>
          </p:cNvSpPr>
          <p:nvPr>
            <p:ph type="title"/>
          </p:nvPr>
        </p:nvSpPr>
        <p:spPr/>
        <p:txBody>
          <a:bodyPr/>
          <a:lstStyle/>
          <a:p>
            <a:r>
              <a:rPr lang="en-US" dirty="0" smtClean="0"/>
              <a:t>BGAN 9502 Overview</a:t>
            </a:r>
          </a:p>
        </p:txBody>
      </p:sp>
      <p:sp>
        <p:nvSpPr>
          <p:cNvPr id="10242" name="Content Placeholder 6"/>
          <p:cNvSpPr>
            <a:spLocks noGrp="1"/>
          </p:cNvSpPr>
          <p:nvPr>
            <p:ph idx="1"/>
          </p:nvPr>
        </p:nvSpPr>
        <p:spPr/>
        <p:txBody>
          <a:bodyPr/>
          <a:lstStyle/>
          <a:p>
            <a:r>
              <a:rPr lang="en-US" sz="1800" dirty="0" smtClean="0"/>
              <a:t>First BGAN terminal made specifically for fixed site, remote SCADA applications</a:t>
            </a:r>
          </a:p>
          <a:p>
            <a:r>
              <a:rPr lang="en-US" sz="1800" dirty="0" smtClean="0"/>
              <a:t>BGAN 9502 comprised of an Indoor Unit (IDU), an external passive antenna (outdoor unit – ODU) and a 10-meter RF cable.</a:t>
            </a:r>
          </a:p>
          <a:p>
            <a:r>
              <a:rPr lang="en-US" sz="1800" dirty="0" smtClean="0"/>
              <a:t>Main Features : </a:t>
            </a:r>
          </a:p>
          <a:p>
            <a:pPr lvl="1"/>
            <a:r>
              <a:rPr lang="en-US" sz="1600" dirty="0" smtClean="0"/>
              <a:t>BGAN Class 2 data service – up to 464kbps. </a:t>
            </a:r>
          </a:p>
          <a:p>
            <a:pPr lvl="1"/>
            <a:r>
              <a:rPr lang="en-US" sz="1600" dirty="0" smtClean="0"/>
              <a:t>IP packet data transfer via the BGAN satellite network</a:t>
            </a:r>
          </a:p>
          <a:p>
            <a:pPr lvl="1"/>
            <a:r>
              <a:rPr lang="en-US" sz="1600" dirty="0" smtClean="0"/>
              <a:t>Remote Web User interface</a:t>
            </a:r>
          </a:p>
          <a:p>
            <a:pPr lvl="1"/>
            <a:r>
              <a:rPr lang="en-US" sz="1600" dirty="0" smtClean="0"/>
              <a:t>AT Command Control</a:t>
            </a:r>
          </a:p>
          <a:p>
            <a:pPr lvl="1"/>
            <a:r>
              <a:rPr lang="en-US" sz="1600" dirty="0" smtClean="0"/>
              <a:t>Remote SMS</a:t>
            </a:r>
          </a:p>
          <a:p>
            <a:pPr lvl="1"/>
            <a:r>
              <a:rPr lang="en-US" sz="1600" dirty="0" smtClean="0"/>
              <a:t>IP Watchdog</a:t>
            </a:r>
          </a:p>
          <a:p>
            <a:pPr lvl="1"/>
            <a:r>
              <a:rPr lang="en-US" sz="1600" dirty="0" smtClean="0"/>
              <a:t>Remote firmware upgrade</a:t>
            </a:r>
          </a:p>
          <a:p>
            <a:pPr lvl="1"/>
            <a:r>
              <a:rPr lang="en-US" sz="1600" dirty="0" smtClean="0"/>
              <a:t>Easy to install!</a:t>
            </a:r>
          </a:p>
          <a:p>
            <a:endParaRPr lang="en-US" sz="1800" dirty="0" smtClean="0"/>
          </a:p>
          <a:p>
            <a:endParaRPr lang="en-US" sz="1800" dirty="0" smtClean="0"/>
          </a:p>
          <a:p>
            <a:pPr>
              <a:buFont typeface="Wingdings" pitchFamily="2" charset="2"/>
              <a:buNone/>
            </a:pPr>
            <a:endParaRPr lang="en-US" sz="1800" dirty="0" smtClean="0"/>
          </a:p>
        </p:txBody>
      </p:sp>
      <p:pic>
        <p:nvPicPr>
          <p:cNvPr id="10" name="Picture 2"/>
          <p:cNvPicPr>
            <a:picLocks noChangeAspect="1" noChangeArrowheads="1"/>
          </p:cNvPicPr>
          <p:nvPr/>
        </p:nvPicPr>
        <p:blipFill>
          <a:blip r:embed="rId2" cstate="print"/>
          <a:srcRect/>
          <a:stretch>
            <a:fillRect/>
          </a:stretch>
        </p:blipFill>
        <p:spPr bwMode="auto">
          <a:xfrm>
            <a:off x="3468092" y="4096987"/>
            <a:ext cx="2167691" cy="1899523"/>
          </a:xfrm>
          <a:prstGeom prst="rect">
            <a:avLst/>
          </a:prstGeom>
          <a:noFill/>
          <a:ln w="9525">
            <a:noFill/>
            <a:miter lim="800000"/>
            <a:headEnd/>
            <a:tailEnd/>
          </a:ln>
        </p:spPr>
      </p:pic>
      <p:pic>
        <p:nvPicPr>
          <p:cNvPr id="11" name="Picture 10" descr="9502 IDU.PNG"/>
          <p:cNvPicPr>
            <a:picLocks noChangeAspect="1"/>
          </p:cNvPicPr>
          <p:nvPr/>
        </p:nvPicPr>
        <p:blipFill>
          <a:blip r:embed="rId3" cstate="print"/>
          <a:stretch>
            <a:fillRect/>
          </a:stretch>
        </p:blipFill>
        <p:spPr>
          <a:xfrm>
            <a:off x="6286005" y="4071682"/>
            <a:ext cx="2109850" cy="1937851"/>
          </a:xfrm>
          <a:prstGeom prst="rect">
            <a:avLst/>
          </a:prstGeom>
        </p:spPr>
      </p:pic>
      <p:sp>
        <p:nvSpPr>
          <p:cNvPr id="6" name="TextBox 5"/>
          <p:cNvSpPr txBox="1"/>
          <p:nvPr/>
        </p:nvSpPr>
        <p:spPr>
          <a:xfrm>
            <a:off x="3669471" y="6056420"/>
            <a:ext cx="1842171" cy="430887"/>
          </a:xfrm>
          <a:prstGeom prst="rect">
            <a:avLst/>
          </a:prstGeom>
          <a:noFill/>
        </p:spPr>
        <p:txBody>
          <a:bodyPr wrap="none" rtlCol="0">
            <a:spAutoFit/>
          </a:bodyPr>
          <a:lstStyle/>
          <a:p>
            <a:r>
              <a:rPr lang="en-US" sz="1100" dirty="0" smtClean="0"/>
              <a:t>Mounted with optional </a:t>
            </a:r>
          </a:p>
          <a:p>
            <a:r>
              <a:rPr lang="en-US" sz="1100" dirty="0" smtClean="0"/>
              <a:t>enclosure &amp; solar panel</a:t>
            </a:r>
            <a:endParaRPr lang="en-CA" sz="1100" dirty="0"/>
          </a:p>
        </p:txBody>
      </p:sp>
      <p:sp>
        <p:nvSpPr>
          <p:cNvPr id="7" name="TextBox 6"/>
          <p:cNvSpPr txBox="1"/>
          <p:nvPr/>
        </p:nvSpPr>
        <p:spPr>
          <a:xfrm>
            <a:off x="6386871" y="6054445"/>
            <a:ext cx="1842171" cy="430887"/>
          </a:xfrm>
          <a:prstGeom prst="rect">
            <a:avLst/>
          </a:prstGeom>
          <a:noFill/>
        </p:spPr>
        <p:txBody>
          <a:bodyPr wrap="none" rtlCol="0">
            <a:spAutoFit/>
          </a:bodyPr>
          <a:lstStyle/>
          <a:p>
            <a:r>
              <a:rPr lang="en-US" sz="1100" dirty="0" smtClean="0"/>
              <a:t>Mounted with optional </a:t>
            </a:r>
          </a:p>
          <a:p>
            <a:r>
              <a:rPr lang="en-US" sz="1100" dirty="0" smtClean="0"/>
              <a:t>enclosure</a:t>
            </a:r>
            <a:endParaRPr lang="en-CA" sz="1100" dirty="0"/>
          </a:p>
        </p:txBody>
      </p:sp>
    </p:spTree>
  </p:cSld>
  <p:clrMapOvr>
    <a:masterClrMapping/>
  </p:clrMapOvr>
  <p:transition>
    <p:spli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7" name="Title 1"/>
          <p:cNvSpPr>
            <a:spLocks noGrp="1"/>
          </p:cNvSpPr>
          <p:nvPr>
            <p:ph type="title"/>
          </p:nvPr>
        </p:nvSpPr>
        <p:spPr/>
        <p:txBody>
          <a:bodyPr/>
          <a:lstStyle/>
          <a:p>
            <a:r>
              <a:rPr lang="en-US" dirty="0" smtClean="0"/>
              <a:t>BGAN 9502 Overview</a:t>
            </a:r>
          </a:p>
        </p:txBody>
      </p:sp>
      <p:sp>
        <p:nvSpPr>
          <p:cNvPr id="11266" name="Content Placeholder 6"/>
          <p:cNvSpPr>
            <a:spLocks noGrp="1"/>
          </p:cNvSpPr>
          <p:nvPr>
            <p:ph idx="1"/>
          </p:nvPr>
        </p:nvSpPr>
        <p:spPr/>
        <p:txBody>
          <a:bodyPr/>
          <a:lstStyle/>
          <a:p>
            <a:r>
              <a:rPr lang="en-US" sz="1800" dirty="0" smtClean="0"/>
              <a:t>Interfaces : </a:t>
            </a:r>
          </a:p>
          <a:p>
            <a:pPr lvl="1"/>
            <a:r>
              <a:rPr lang="en-US" sz="1600" dirty="0" smtClean="0"/>
              <a:t>Single Ethernet connection (RJ45)</a:t>
            </a:r>
          </a:p>
          <a:p>
            <a:pPr lvl="1"/>
            <a:r>
              <a:rPr lang="en-US" sz="1600" dirty="0" smtClean="0"/>
              <a:t>USB 1.1 connection (USB Type-B) for PC to configuration terminal </a:t>
            </a:r>
          </a:p>
          <a:p>
            <a:pPr lvl="1"/>
            <a:r>
              <a:rPr lang="en-US" sz="1600" dirty="0" smtClean="0"/>
              <a:t>TNC (RF) connector on IDU and N-type connector on external antenna</a:t>
            </a:r>
          </a:p>
          <a:p>
            <a:pPr lvl="1"/>
            <a:r>
              <a:rPr lang="en-US" sz="1600" dirty="0" smtClean="0"/>
              <a:t>Integrated GPS receiver and antenna</a:t>
            </a:r>
          </a:p>
          <a:p>
            <a:pPr lvl="1"/>
            <a:r>
              <a:rPr lang="en-US" sz="1600" dirty="0" smtClean="0"/>
              <a:t>RS232 serial interface (DB9) to external NMEA 0183 based GNSS device (e.g. GLONASS receiver)  </a:t>
            </a:r>
            <a:r>
              <a:rPr lang="en-US" sz="1600" dirty="0" smtClean="0">
                <a:solidFill>
                  <a:srgbClr val="FF0000"/>
                </a:solidFill>
              </a:rPr>
              <a:t>NOTE – this is not an RS-232 to be used for serial data!  </a:t>
            </a:r>
          </a:p>
          <a:p>
            <a:pPr lvl="1"/>
            <a:r>
              <a:rPr lang="en-US" sz="1600" dirty="0" smtClean="0"/>
              <a:t>3 LED status display and a single button control interface</a:t>
            </a:r>
          </a:p>
          <a:p>
            <a:pPr lvl="1"/>
            <a:r>
              <a:rPr lang="en-US" sz="1600" dirty="0" smtClean="0"/>
              <a:t>3.5 mm audio jack for audio tone or voltage level to assist in antenna pointing</a:t>
            </a:r>
          </a:p>
          <a:p>
            <a:pPr lvl="1"/>
            <a:r>
              <a:rPr lang="en-US" sz="1600" dirty="0" smtClean="0"/>
              <a:t>USIM card slot behind SIM door</a:t>
            </a:r>
          </a:p>
          <a:p>
            <a:endParaRPr lang="en-US" sz="1800" dirty="0" smtClean="0"/>
          </a:p>
          <a:p>
            <a:endParaRPr lang="en-US" sz="1800" dirty="0" smtClean="0"/>
          </a:p>
          <a:p>
            <a:pPr>
              <a:buFont typeface="Wingdings" pitchFamily="2" charset="2"/>
              <a:buNone/>
            </a:pPr>
            <a:endParaRPr lang="en-US" sz="1800" dirty="0" smtClean="0"/>
          </a:p>
        </p:txBody>
      </p:sp>
      <p:pic>
        <p:nvPicPr>
          <p:cNvPr id="4098" name="Picture 2"/>
          <p:cNvPicPr>
            <a:picLocks noChangeAspect="1" noChangeArrowheads="1"/>
          </p:cNvPicPr>
          <p:nvPr/>
        </p:nvPicPr>
        <p:blipFill>
          <a:blip r:embed="rId2" cstate="print"/>
          <a:srcRect/>
          <a:stretch>
            <a:fillRect/>
          </a:stretch>
        </p:blipFill>
        <p:spPr bwMode="auto">
          <a:xfrm>
            <a:off x="1296534" y="5292756"/>
            <a:ext cx="2588336" cy="982034"/>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srcRect/>
          <a:stretch>
            <a:fillRect/>
          </a:stretch>
        </p:blipFill>
        <p:spPr bwMode="auto">
          <a:xfrm>
            <a:off x="4856153" y="5283678"/>
            <a:ext cx="2314903" cy="1112934"/>
          </a:xfrm>
          <a:prstGeom prst="rect">
            <a:avLst/>
          </a:prstGeom>
          <a:noFill/>
          <a:ln w="9525">
            <a:noFill/>
            <a:miter lim="800000"/>
            <a:headEnd/>
            <a:tailEnd/>
          </a:ln>
        </p:spPr>
      </p:pic>
    </p:spTree>
  </p:cSld>
  <p:clrMapOvr>
    <a:masterClrMapping/>
  </p:clrMapOvr>
  <p:transition>
    <p:spli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BGAN 9502 Overview</a:t>
            </a:r>
            <a:endParaRPr lang="en-US" dirty="0"/>
          </a:p>
        </p:txBody>
      </p:sp>
      <p:sp>
        <p:nvSpPr>
          <p:cNvPr id="2" name="Content Placeholder 1"/>
          <p:cNvSpPr>
            <a:spLocks noGrp="1"/>
          </p:cNvSpPr>
          <p:nvPr>
            <p:ph idx="1"/>
          </p:nvPr>
        </p:nvSpPr>
        <p:spPr/>
        <p:txBody>
          <a:bodyPr/>
          <a:lstStyle/>
          <a:p>
            <a:r>
              <a:rPr lang="en-US" sz="1800" dirty="0" smtClean="0"/>
              <a:t>Terminal Certifications</a:t>
            </a:r>
          </a:p>
          <a:p>
            <a:pPr lvl="1"/>
            <a:r>
              <a:rPr lang="en-US" sz="1600" dirty="0" smtClean="0"/>
              <a:t>FCC</a:t>
            </a:r>
          </a:p>
          <a:p>
            <a:pPr lvl="1"/>
            <a:r>
              <a:rPr lang="en-US" sz="1600" dirty="0" smtClean="0"/>
              <a:t>CE</a:t>
            </a:r>
          </a:p>
          <a:p>
            <a:pPr lvl="1"/>
            <a:r>
              <a:rPr lang="en-US" sz="1600" dirty="0" smtClean="0"/>
              <a:t>CSA</a:t>
            </a:r>
          </a:p>
          <a:p>
            <a:pPr lvl="1"/>
            <a:r>
              <a:rPr lang="en-US" sz="1600" dirty="0" err="1" smtClean="0"/>
              <a:t>RoHS</a:t>
            </a:r>
            <a:endParaRPr lang="en-US" sz="1600" dirty="0" smtClean="0"/>
          </a:p>
          <a:p>
            <a:pPr lvl="1"/>
            <a:r>
              <a:rPr lang="en-US" sz="1600" dirty="0" smtClean="0"/>
              <a:t>EWRA</a:t>
            </a:r>
          </a:p>
          <a:p>
            <a:pPr lvl="1"/>
            <a:endParaRPr lang="en-US" sz="1600" dirty="0" smtClean="0"/>
          </a:p>
          <a:p>
            <a:r>
              <a:rPr lang="en-US" sz="1800" dirty="0" smtClean="0">
                <a:solidFill>
                  <a:schemeClr val="tx1"/>
                </a:solidFill>
              </a:rPr>
              <a:t>Class 1 Division 2 configuration</a:t>
            </a:r>
          </a:p>
          <a:p>
            <a:pPr>
              <a:buNone/>
            </a:pPr>
            <a:r>
              <a:rPr lang="en-US" sz="1800" dirty="0" smtClean="0">
                <a:solidFill>
                  <a:schemeClr val="tx1"/>
                </a:solidFill>
              </a:rPr>
              <a:t>    available, as well</a:t>
            </a:r>
          </a:p>
          <a:p>
            <a:pPr>
              <a:buNone/>
            </a:pPr>
            <a:r>
              <a:rPr lang="en-US" sz="1800" dirty="0" smtClean="0"/>
              <a:t> </a:t>
            </a:r>
            <a:endParaRPr lang="en-US" sz="1800" dirty="0"/>
          </a:p>
        </p:txBody>
      </p:sp>
      <p:pic>
        <p:nvPicPr>
          <p:cNvPr id="5" name="Picture 4"/>
          <p:cNvPicPr>
            <a:picLocks noChangeAspect="1" noChangeArrowheads="1"/>
          </p:cNvPicPr>
          <p:nvPr/>
        </p:nvPicPr>
        <p:blipFill>
          <a:blip r:embed="rId2" cstate="print"/>
          <a:srcRect/>
          <a:stretch>
            <a:fillRect/>
          </a:stretch>
        </p:blipFill>
        <p:spPr bwMode="auto">
          <a:xfrm>
            <a:off x="5080165" y="3409208"/>
            <a:ext cx="3695700" cy="2257425"/>
          </a:xfrm>
          <a:prstGeom prst="rect">
            <a:avLst/>
          </a:prstGeom>
          <a:noFill/>
          <a:ln w="9525">
            <a:noFill/>
            <a:miter lim="800000"/>
            <a:headEnd/>
            <a:tailEnd/>
          </a:ln>
        </p:spPr>
      </p:pic>
    </p:spTree>
  </p:cSld>
  <p:clrMapOvr>
    <a:masterClrMapping/>
  </p:clrMapOvr>
  <p:transition>
    <p:spli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BGAN 9502 Overview</a:t>
            </a:r>
            <a:endParaRPr lang="en-US" dirty="0"/>
          </a:p>
        </p:txBody>
      </p:sp>
      <p:sp>
        <p:nvSpPr>
          <p:cNvPr id="3" name="Content Placeholder 2"/>
          <p:cNvSpPr>
            <a:spLocks noGrp="1"/>
          </p:cNvSpPr>
          <p:nvPr>
            <p:ph idx="1"/>
          </p:nvPr>
        </p:nvSpPr>
        <p:spPr/>
        <p:txBody>
          <a:bodyPr/>
          <a:lstStyle/>
          <a:p>
            <a:r>
              <a:rPr lang="en-US" sz="1800" dirty="0" smtClean="0"/>
              <a:t>Power Consumption: </a:t>
            </a:r>
          </a:p>
          <a:p>
            <a:pPr lvl="1"/>
            <a:r>
              <a:rPr lang="en-US" sz="1600" dirty="0" smtClean="0"/>
              <a:t>The Hughes 9502 will consume &lt;1W when in idle mode on the network. Idle mode is defined as having an active PDP context but the UE has already transitioned back to the regional beam due to 90 seconds of data inactivity. In idle mode the UE is still accessible by IP traffic from the network. </a:t>
            </a:r>
          </a:p>
          <a:p>
            <a:pPr lvl="1"/>
            <a:r>
              <a:rPr lang="en-US" sz="1600" dirty="0" smtClean="0"/>
              <a:t>There are two ways to put the UE into an “Off” state for even more power savings: </a:t>
            </a:r>
          </a:p>
          <a:p>
            <a:pPr lvl="4"/>
            <a:r>
              <a:rPr lang="en-US" sz="1600" dirty="0" smtClean="0"/>
              <a:t>The RTU can apply &gt;2.2V @ 1 MΩ to the discrete input Pin#9 on the DB-9 connector to turn the UE Off (Pin#9 is positive and Pin#5 is ground) . When the RTU removes the 2.2V, the UE will start back up. </a:t>
            </a:r>
          </a:p>
          <a:p>
            <a:pPr lvl="4"/>
            <a:r>
              <a:rPr lang="en-US" sz="1600" dirty="0" smtClean="0"/>
              <a:t>Via a local AT command, a remote SMS command or a configurable timeout from inactivity on the LAN connection, you can turn the UE “Off”, but the Ethernet connection will maintain the active pulses and wake up when any LAN packet is sent to the UE. </a:t>
            </a:r>
          </a:p>
          <a:p>
            <a:pPr lvl="4"/>
            <a:r>
              <a:rPr lang="en-US" sz="1600" dirty="0" smtClean="0"/>
              <a:t>The power consumption for either of these two options will be &lt;50mW.</a:t>
            </a:r>
          </a:p>
          <a:p>
            <a:endParaRPr lang="en-US" sz="1800" dirty="0" smtClean="0"/>
          </a:p>
        </p:txBody>
      </p:sp>
      <p:sp>
        <p:nvSpPr>
          <p:cNvPr id="4" name="TextBox 3"/>
          <p:cNvSpPr txBox="1"/>
          <p:nvPr/>
        </p:nvSpPr>
        <p:spPr>
          <a:xfrm>
            <a:off x="498763" y="783771"/>
            <a:ext cx="4989892" cy="369332"/>
          </a:xfrm>
          <a:prstGeom prst="rect">
            <a:avLst/>
          </a:prstGeom>
          <a:noFill/>
        </p:spPr>
        <p:txBody>
          <a:bodyPr wrap="none" rtlCol="0">
            <a:spAutoFit/>
          </a:bodyPr>
          <a:lstStyle/>
          <a:p>
            <a:r>
              <a:rPr lang="en-US" sz="1800" dirty="0" smtClean="0">
                <a:solidFill>
                  <a:srgbClr val="00B0F0"/>
                </a:solidFill>
                <a:latin typeface="Tahoma" pitchFamily="34" charset="0"/>
                <a:ea typeface="Tahoma" pitchFamily="34" charset="0"/>
                <a:cs typeface="Tahoma" pitchFamily="34" charset="0"/>
              </a:rPr>
              <a:t>Easily battery/solar powered for remote installs</a:t>
            </a:r>
            <a:endParaRPr lang="en-CA" sz="1800" dirty="0">
              <a:solidFill>
                <a:srgbClr val="00B0F0"/>
              </a:solidFill>
              <a:latin typeface="Tahoma" pitchFamily="34" charset="0"/>
              <a:ea typeface="Tahoma" pitchFamily="34" charset="0"/>
              <a:cs typeface="Tahoma" pitchFamily="34" charset="0"/>
            </a:endParaRPr>
          </a:p>
        </p:txBody>
      </p:sp>
    </p:spTree>
  </p:cSld>
  <p:clrMapOvr>
    <a:masterClrMapping/>
  </p:clrMapOvr>
  <p:transition>
    <p:spli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291" name="Title 1"/>
          <p:cNvSpPr>
            <a:spLocks noGrp="1"/>
          </p:cNvSpPr>
          <p:nvPr>
            <p:ph type="title"/>
          </p:nvPr>
        </p:nvSpPr>
        <p:spPr/>
        <p:txBody>
          <a:bodyPr/>
          <a:lstStyle/>
          <a:p>
            <a:r>
              <a:rPr lang="en-US" dirty="0" smtClean="0"/>
              <a:t>BGAN 9502 Overview</a:t>
            </a:r>
          </a:p>
        </p:txBody>
      </p:sp>
      <p:sp>
        <p:nvSpPr>
          <p:cNvPr id="12290" name="Content Placeholder 6"/>
          <p:cNvSpPr>
            <a:spLocks noGrp="1"/>
          </p:cNvSpPr>
          <p:nvPr>
            <p:ph idx="1"/>
          </p:nvPr>
        </p:nvSpPr>
        <p:spPr/>
        <p:txBody>
          <a:bodyPr/>
          <a:lstStyle/>
          <a:p>
            <a:r>
              <a:rPr lang="en-US" sz="2000" dirty="0" smtClean="0"/>
              <a:t>Hughes 9502 Kit contents: </a:t>
            </a:r>
          </a:p>
          <a:p>
            <a:pPr lvl="1"/>
            <a:r>
              <a:rPr lang="en-US" sz="1800" dirty="0" smtClean="0"/>
              <a:t>9502 Indoor Unit (IDU)</a:t>
            </a:r>
          </a:p>
          <a:p>
            <a:pPr lvl="1"/>
            <a:r>
              <a:rPr lang="en-US" sz="1800" dirty="0" smtClean="0"/>
              <a:t>Class 2 antenna – 15” x 15” (ODU)</a:t>
            </a:r>
          </a:p>
          <a:p>
            <a:pPr lvl="1"/>
            <a:r>
              <a:rPr lang="en-US" sz="1800" dirty="0" smtClean="0"/>
              <a:t>10M RF cable with TNC connector for IDU and N-type connector for external antenna</a:t>
            </a:r>
          </a:p>
          <a:p>
            <a:pPr lvl="1"/>
            <a:endParaRPr lang="en-US" sz="1800" dirty="0" smtClean="0"/>
          </a:p>
          <a:p>
            <a:endParaRPr lang="en-US" sz="2000" dirty="0" smtClean="0"/>
          </a:p>
          <a:p>
            <a:endParaRPr lang="en-US" sz="2000" dirty="0" smtClean="0"/>
          </a:p>
          <a:p>
            <a:pPr>
              <a:buFont typeface="Wingdings" pitchFamily="2" charset="2"/>
              <a:buNone/>
            </a:pPr>
            <a:endParaRPr lang="en-US" sz="2000" dirty="0" smtClean="0"/>
          </a:p>
        </p:txBody>
      </p:sp>
      <p:pic>
        <p:nvPicPr>
          <p:cNvPr id="3075" name="Picture 3"/>
          <p:cNvPicPr>
            <a:picLocks noChangeAspect="1" noChangeArrowheads="1"/>
          </p:cNvPicPr>
          <p:nvPr/>
        </p:nvPicPr>
        <p:blipFill>
          <a:blip r:embed="rId2" cstate="print"/>
          <a:srcRect/>
          <a:stretch>
            <a:fillRect/>
          </a:stretch>
        </p:blipFill>
        <p:spPr bwMode="auto">
          <a:xfrm>
            <a:off x="2990522" y="4102223"/>
            <a:ext cx="2275161" cy="1699980"/>
          </a:xfrm>
          <a:prstGeom prst="rect">
            <a:avLst/>
          </a:prstGeom>
          <a:noFill/>
          <a:ln w="9525">
            <a:noFill/>
            <a:miter lim="800000"/>
            <a:headEnd/>
            <a:tailEnd/>
          </a:ln>
        </p:spPr>
      </p:pic>
      <p:pic>
        <p:nvPicPr>
          <p:cNvPr id="6" name="Picture 2" descr="1275B 009"/>
          <p:cNvPicPr>
            <a:picLocks noChangeAspect="1" noChangeArrowheads="1"/>
          </p:cNvPicPr>
          <p:nvPr/>
        </p:nvPicPr>
        <p:blipFill>
          <a:blip r:embed="rId3" cstate="print"/>
          <a:srcRect/>
          <a:stretch>
            <a:fillRect/>
          </a:stretch>
        </p:blipFill>
        <p:spPr bwMode="auto">
          <a:xfrm>
            <a:off x="5817061" y="4162096"/>
            <a:ext cx="2222426" cy="1671061"/>
          </a:xfrm>
          <a:prstGeom prst="rect">
            <a:avLst/>
          </a:prstGeom>
          <a:noFill/>
          <a:ln w="9525">
            <a:noFill/>
            <a:miter lim="800000"/>
            <a:headEnd/>
            <a:tailEnd/>
          </a:ln>
        </p:spPr>
      </p:pic>
      <p:pic>
        <p:nvPicPr>
          <p:cNvPr id="7" name="Picture 4"/>
          <p:cNvPicPr>
            <a:picLocks noChangeAspect="1" noChangeArrowheads="1"/>
          </p:cNvPicPr>
          <p:nvPr/>
        </p:nvPicPr>
        <p:blipFill>
          <a:blip r:embed="rId4" cstate="print"/>
          <a:srcRect/>
          <a:stretch>
            <a:fillRect/>
          </a:stretch>
        </p:blipFill>
        <p:spPr bwMode="auto">
          <a:xfrm>
            <a:off x="380011" y="4182891"/>
            <a:ext cx="2351314" cy="1436240"/>
          </a:xfrm>
          <a:prstGeom prst="rect">
            <a:avLst/>
          </a:prstGeom>
          <a:noFill/>
          <a:ln w="9525">
            <a:noFill/>
            <a:miter lim="800000"/>
            <a:headEnd/>
            <a:tailEnd/>
          </a:ln>
        </p:spPr>
      </p:pic>
    </p:spTree>
  </p:cSld>
  <p:clrMapOvr>
    <a:masterClrMapping/>
  </p:clrMapOvr>
  <p:transition>
    <p:spli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315" name="Title 1"/>
          <p:cNvSpPr>
            <a:spLocks noGrp="1"/>
          </p:cNvSpPr>
          <p:nvPr>
            <p:ph type="title"/>
          </p:nvPr>
        </p:nvSpPr>
        <p:spPr/>
        <p:txBody>
          <a:bodyPr/>
          <a:lstStyle/>
          <a:p>
            <a:r>
              <a:rPr lang="en-US" dirty="0" smtClean="0"/>
              <a:t>BGAN 9502 Overview</a:t>
            </a:r>
          </a:p>
        </p:txBody>
      </p:sp>
      <p:sp>
        <p:nvSpPr>
          <p:cNvPr id="13314" name="Content Placeholder 6"/>
          <p:cNvSpPr>
            <a:spLocks noGrp="1"/>
          </p:cNvSpPr>
          <p:nvPr>
            <p:ph idx="1"/>
          </p:nvPr>
        </p:nvSpPr>
        <p:spPr/>
        <p:txBody>
          <a:bodyPr/>
          <a:lstStyle/>
          <a:p>
            <a:r>
              <a:rPr lang="en-US" sz="1800" dirty="0" smtClean="0"/>
              <a:t>Optional items: </a:t>
            </a:r>
          </a:p>
          <a:p>
            <a:pPr lvl="1"/>
            <a:r>
              <a:rPr lang="en-US" sz="1600" dirty="0" smtClean="0"/>
              <a:t>IDU strap for mounting in enclosures</a:t>
            </a:r>
          </a:p>
          <a:p>
            <a:pPr lvl="1"/>
            <a:r>
              <a:rPr lang="en-US" sz="1600" dirty="0" smtClean="0"/>
              <a:t>Azimuth elevation bracket</a:t>
            </a:r>
          </a:p>
          <a:p>
            <a:pPr lvl="1"/>
            <a:r>
              <a:rPr lang="en-US" sz="1600" dirty="0" smtClean="0"/>
              <a:t>Basic Fix Mount Kit (includes azimuth bracket)</a:t>
            </a:r>
          </a:p>
          <a:p>
            <a:pPr lvl="1"/>
            <a:r>
              <a:rPr lang="en-US" sz="1600" dirty="0" smtClean="0"/>
              <a:t>AC/DC adapter</a:t>
            </a:r>
          </a:p>
          <a:p>
            <a:pPr lvl="2">
              <a:buNone/>
            </a:pPr>
            <a:r>
              <a:rPr lang="en-US" sz="1600" dirty="0" smtClean="0">
                <a:solidFill>
                  <a:srgbClr val="00B0F0"/>
                </a:solidFill>
              </a:rPr>
              <a:t>Note:  Other cable lengths may be used – must be 1.8dB +/- .5dB loss from end to end</a:t>
            </a:r>
          </a:p>
          <a:p>
            <a:endParaRPr lang="en-US" sz="1800" dirty="0" smtClean="0"/>
          </a:p>
          <a:p>
            <a:endParaRPr lang="en-US" sz="1800" dirty="0" smtClean="0"/>
          </a:p>
          <a:p>
            <a:pPr>
              <a:buFont typeface="Wingdings" pitchFamily="2" charset="2"/>
              <a:buNone/>
            </a:pPr>
            <a:endParaRPr lang="en-US" sz="1800" dirty="0" smtClean="0"/>
          </a:p>
        </p:txBody>
      </p:sp>
      <p:pic>
        <p:nvPicPr>
          <p:cNvPr id="7" name="Picture 2"/>
          <p:cNvPicPr>
            <a:picLocks noChangeAspect="1" noChangeArrowheads="1"/>
          </p:cNvPicPr>
          <p:nvPr/>
        </p:nvPicPr>
        <p:blipFill>
          <a:blip r:embed="rId2" cstate="print"/>
          <a:srcRect/>
          <a:stretch>
            <a:fillRect/>
          </a:stretch>
        </p:blipFill>
        <p:spPr bwMode="auto">
          <a:xfrm>
            <a:off x="3611089" y="4385113"/>
            <a:ext cx="2124693" cy="2173778"/>
          </a:xfrm>
          <a:prstGeom prst="rect">
            <a:avLst/>
          </a:prstGeom>
          <a:noFill/>
          <a:ln w="9525">
            <a:noFill/>
            <a:miter lim="800000"/>
            <a:headEnd/>
            <a:tailEnd/>
          </a:ln>
        </p:spPr>
      </p:pic>
    </p:spTree>
  </p:cSld>
  <p:clrMapOvr>
    <a:masterClrMapping/>
  </p:clrMapOvr>
  <p:transition>
    <p:spli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Technical Specifications</a:t>
            </a:r>
            <a:endParaRPr lang="en-US" dirty="0"/>
          </a:p>
        </p:txBody>
      </p:sp>
      <p:graphicFrame>
        <p:nvGraphicFramePr>
          <p:cNvPr id="6" name="Table 5"/>
          <p:cNvGraphicFramePr>
            <a:graphicFrameLocks noGrp="1"/>
          </p:cNvGraphicFramePr>
          <p:nvPr/>
        </p:nvGraphicFramePr>
        <p:xfrm>
          <a:off x="1135117" y="1308545"/>
          <a:ext cx="6858000" cy="4981896"/>
        </p:xfrm>
        <a:graphic>
          <a:graphicData uri="http://schemas.openxmlformats.org/drawingml/2006/table">
            <a:tbl>
              <a:tblPr/>
              <a:tblGrid>
                <a:gridCol w="2784451"/>
                <a:gridCol w="4073549"/>
              </a:tblGrid>
              <a:tr h="176648">
                <a:tc gridSpan="2">
                  <a:txBody>
                    <a:bodyPr/>
                    <a:lstStyle/>
                    <a:p>
                      <a:pPr marL="0" marR="0">
                        <a:spcBef>
                          <a:spcPts val="0"/>
                        </a:spcBef>
                        <a:spcAft>
                          <a:spcPts val="0"/>
                        </a:spcAft>
                      </a:pPr>
                      <a:r>
                        <a:rPr lang="en-US" sz="1000" b="1">
                          <a:latin typeface="Arial"/>
                          <a:ea typeface="Times New Roman"/>
                          <a:cs typeface="Times New Roman"/>
                        </a:rPr>
                        <a:t>Technical Specifications</a:t>
                      </a:r>
                      <a:endParaRPr lang="en-US" sz="900">
                        <a:latin typeface="Arial"/>
                        <a:ea typeface="Times New Roman"/>
                        <a:cs typeface="Times New Roman"/>
                      </a:endParaRPr>
                    </a:p>
                  </a:txBody>
                  <a:tcPr marL="58615" marR="58615"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155008">
                <a:tc>
                  <a:txBody>
                    <a:bodyPr/>
                    <a:lstStyle/>
                    <a:p>
                      <a:pPr marL="0" marR="0">
                        <a:spcBef>
                          <a:spcPts val="0"/>
                        </a:spcBef>
                        <a:spcAft>
                          <a:spcPts val="0"/>
                        </a:spcAft>
                      </a:pPr>
                      <a:r>
                        <a:rPr lang="en-US" sz="900">
                          <a:latin typeface="Arial"/>
                          <a:ea typeface="Times New Roman"/>
                          <a:cs typeface="Times New Roman"/>
                        </a:rPr>
                        <a:t>Satellite TX Frequency</a:t>
                      </a:r>
                    </a:p>
                  </a:txBody>
                  <a:tcPr marL="58615" marR="5861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Arial"/>
                          <a:ea typeface="Times New Roman"/>
                          <a:cs typeface="Times New Roman"/>
                        </a:rPr>
                        <a:t>@ 1626.5 – 1675MHz </a:t>
                      </a:r>
                    </a:p>
                  </a:txBody>
                  <a:tcPr marL="58615" marR="58615"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5008">
                <a:tc>
                  <a:txBody>
                    <a:bodyPr/>
                    <a:lstStyle/>
                    <a:p>
                      <a:pPr marL="0" marR="0">
                        <a:spcBef>
                          <a:spcPts val="0"/>
                        </a:spcBef>
                        <a:spcAft>
                          <a:spcPts val="0"/>
                        </a:spcAft>
                      </a:pPr>
                      <a:r>
                        <a:rPr lang="en-US" sz="900">
                          <a:latin typeface="Arial"/>
                          <a:ea typeface="Times New Roman"/>
                          <a:cs typeface="Times New Roman"/>
                        </a:rPr>
                        <a:t>Satellite RX Frequency</a:t>
                      </a:r>
                    </a:p>
                  </a:txBody>
                  <a:tcPr marL="58615" marR="5861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Arial"/>
                          <a:ea typeface="Times New Roman"/>
                          <a:cs typeface="Times New Roman"/>
                        </a:rPr>
                        <a:t>@ 1518 – 1559 MHz</a:t>
                      </a:r>
                    </a:p>
                  </a:txBody>
                  <a:tcPr marL="58615" marR="58615"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5008">
                <a:tc>
                  <a:txBody>
                    <a:bodyPr/>
                    <a:lstStyle/>
                    <a:p>
                      <a:pPr marL="0" marR="0">
                        <a:spcBef>
                          <a:spcPts val="0"/>
                        </a:spcBef>
                        <a:spcAft>
                          <a:spcPts val="0"/>
                        </a:spcAft>
                      </a:pPr>
                      <a:r>
                        <a:rPr lang="en-US" sz="900">
                          <a:latin typeface="Arial"/>
                          <a:ea typeface="Times New Roman"/>
                          <a:cs typeface="Times New Roman"/>
                        </a:rPr>
                        <a:t>GPS Frequency</a:t>
                      </a:r>
                    </a:p>
                  </a:txBody>
                  <a:tcPr marL="58615" marR="5861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Arial"/>
                          <a:ea typeface="Times New Roman"/>
                          <a:cs typeface="Times New Roman"/>
                        </a:rPr>
                        <a:t>@ 1574.42 – 1576.42 MHz</a:t>
                      </a:r>
                    </a:p>
                  </a:txBody>
                  <a:tcPr marL="58615" marR="58615"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5008">
                <a:tc>
                  <a:txBody>
                    <a:bodyPr/>
                    <a:lstStyle/>
                    <a:p>
                      <a:pPr marL="0" marR="0">
                        <a:spcBef>
                          <a:spcPts val="0"/>
                        </a:spcBef>
                        <a:spcAft>
                          <a:spcPts val="0"/>
                        </a:spcAft>
                      </a:pPr>
                      <a:endParaRPr lang="en-US" sz="900">
                        <a:latin typeface="Arial"/>
                        <a:ea typeface="Times New Roman"/>
                        <a:cs typeface="Times New Roman"/>
                      </a:endParaRPr>
                    </a:p>
                  </a:txBody>
                  <a:tcPr marL="58615" marR="5861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a:latin typeface="Arial"/>
                        <a:ea typeface="Times New Roman"/>
                        <a:cs typeface="Times New Roman"/>
                      </a:endParaRPr>
                    </a:p>
                  </a:txBody>
                  <a:tcPr marL="58615" marR="58615"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5008">
                <a:tc>
                  <a:txBody>
                    <a:bodyPr/>
                    <a:lstStyle/>
                    <a:p>
                      <a:pPr marL="0" marR="0">
                        <a:spcBef>
                          <a:spcPts val="0"/>
                        </a:spcBef>
                        <a:spcAft>
                          <a:spcPts val="0"/>
                        </a:spcAft>
                      </a:pPr>
                      <a:r>
                        <a:rPr lang="en-US" sz="900">
                          <a:latin typeface="Arial"/>
                          <a:ea typeface="Times New Roman"/>
                          <a:cs typeface="Times New Roman"/>
                        </a:rPr>
                        <a:t>9502 Indoor Unit Weight: </a:t>
                      </a:r>
                    </a:p>
                  </a:txBody>
                  <a:tcPr marL="58615" marR="5861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Arial"/>
                          <a:ea typeface="Times New Roman"/>
                          <a:cs typeface="Times New Roman"/>
                        </a:rPr>
                        <a:t>&lt; 1.5 Kg</a:t>
                      </a:r>
                    </a:p>
                  </a:txBody>
                  <a:tcPr marL="58615" marR="58615"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5008">
                <a:tc>
                  <a:txBody>
                    <a:bodyPr/>
                    <a:lstStyle/>
                    <a:p>
                      <a:pPr marL="0" marR="0">
                        <a:spcBef>
                          <a:spcPts val="0"/>
                        </a:spcBef>
                        <a:spcAft>
                          <a:spcPts val="0"/>
                        </a:spcAft>
                      </a:pPr>
                      <a:r>
                        <a:rPr lang="en-US" sz="900">
                          <a:latin typeface="Arial"/>
                          <a:ea typeface="Times New Roman"/>
                          <a:cs typeface="Times New Roman"/>
                        </a:rPr>
                        <a:t>9502 Indoor Unit Dimensions: </a:t>
                      </a:r>
                    </a:p>
                  </a:txBody>
                  <a:tcPr marL="58615" marR="5861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Arial"/>
                          <a:ea typeface="Times New Roman"/>
                          <a:cs typeface="Times New Roman"/>
                        </a:rPr>
                        <a:t>150 mm x 200 mm x 45 mm</a:t>
                      </a:r>
                    </a:p>
                  </a:txBody>
                  <a:tcPr marL="58615" marR="58615"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5008">
                <a:tc>
                  <a:txBody>
                    <a:bodyPr/>
                    <a:lstStyle/>
                    <a:p>
                      <a:pPr marL="0" marR="0">
                        <a:spcBef>
                          <a:spcPts val="0"/>
                        </a:spcBef>
                        <a:spcAft>
                          <a:spcPts val="0"/>
                        </a:spcAft>
                      </a:pPr>
                      <a:endParaRPr lang="en-US" sz="900">
                        <a:latin typeface="Arial"/>
                        <a:ea typeface="Times New Roman"/>
                        <a:cs typeface="Times New Roman"/>
                      </a:endParaRPr>
                    </a:p>
                  </a:txBody>
                  <a:tcPr marL="58615" marR="5861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a:latin typeface="Arial"/>
                        <a:ea typeface="Times New Roman"/>
                        <a:cs typeface="Times New Roman"/>
                      </a:endParaRPr>
                    </a:p>
                  </a:txBody>
                  <a:tcPr marL="58615" marR="58615"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5008">
                <a:tc>
                  <a:txBody>
                    <a:bodyPr/>
                    <a:lstStyle/>
                    <a:p>
                      <a:pPr marL="0" marR="0">
                        <a:spcBef>
                          <a:spcPts val="0"/>
                        </a:spcBef>
                        <a:spcAft>
                          <a:spcPts val="0"/>
                        </a:spcAft>
                      </a:pPr>
                      <a:r>
                        <a:rPr lang="en-US" sz="900">
                          <a:latin typeface="Arial"/>
                          <a:ea typeface="Times New Roman"/>
                          <a:cs typeface="Times New Roman"/>
                        </a:rPr>
                        <a:t>9502 External Antenna Weight: </a:t>
                      </a:r>
                    </a:p>
                  </a:txBody>
                  <a:tcPr marL="58615" marR="5861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Arial"/>
                          <a:ea typeface="Times New Roman"/>
                          <a:cs typeface="Times New Roman"/>
                        </a:rPr>
                        <a:t>&lt; 1.9 Kg (exclude mount and cable)</a:t>
                      </a:r>
                    </a:p>
                  </a:txBody>
                  <a:tcPr marL="58615" marR="58615"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5008">
                <a:tc>
                  <a:txBody>
                    <a:bodyPr/>
                    <a:lstStyle/>
                    <a:p>
                      <a:pPr marL="0" marR="0">
                        <a:spcBef>
                          <a:spcPts val="0"/>
                        </a:spcBef>
                        <a:spcAft>
                          <a:spcPts val="0"/>
                        </a:spcAft>
                      </a:pPr>
                      <a:r>
                        <a:rPr lang="en-US" sz="900">
                          <a:latin typeface="Arial"/>
                          <a:ea typeface="Times New Roman"/>
                          <a:cs typeface="Times New Roman"/>
                        </a:rPr>
                        <a:t>9502 External Antenna Dimensions:</a:t>
                      </a:r>
                    </a:p>
                  </a:txBody>
                  <a:tcPr marL="58615" marR="5861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Arial"/>
                          <a:ea typeface="Times New Roman"/>
                          <a:cs typeface="Times New Roman"/>
                        </a:rPr>
                        <a:t>385 mm x 385 mm x 33 mm</a:t>
                      </a:r>
                    </a:p>
                  </a:txBody>
                  <a:tcPr marL="58615" marR="58615"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5008">
                <a:tc>
                  <a:txBody>
                    <a:bodyPr/>
                    <a:lstStyle/>
                    <a:p>
                      <a:pPr marL="0" marR="0">
                        <a:spcBef>
                          <a:spcPts val="0"/>
                        </a:spcBef>
                        <a:spcAft>
                          <a:spcPts val="0"/>
                        </a:spcAft>
                      </a:pPr>
                      <a:endParaRPr lang="en-US" sz="900">
                        <a:latin typeface="Arial"/>
                        <a:ea typeface="Times New Roman"/>
                        <a:cs typeface="Times New Roman"/>
                      </a:endParaRPr>
                    </a:p>
                  </a:txBody>
                  <a:tcPr marL="58615" marR="5861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a:latin typeface="Arial"/>
                        <a:ea typeface="Times New Roman"/>
                        <a:cs typeface="Times New Roman"/>
                      </a:endParaRPr>
                    </a:p>
                  </a:txBody>
                  <a:tcPr marL="58615" marR="58615"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5008">
                <a:tc>
                  <a:txBody>
                    <a:bodyPr/>
                    <a:lstStyle/>
                    <a:p>
                      <a:pPr marL="0" marR="0">
                        <a:spcBef>
                          <a:spcPts val="0"/>
                        </a:spcBef>
                        <a:spcAft>
                          <a:spcPts val="0"/>
                        </a:spcAft>
                      </a:pPr>
                      <a:r>
                        <a:rPr lang="en-US" sz="900">
                          <a:latin typeface="Arial"/>
                          <a:ea typeface="Times New Roman"/>
                          <a:cs typeface="Times New Roman"/>
                        </a:rPr>
                        <a:t>Operating Temperature</a:t>
                      </a:r>
                    </a:p>
                  </a:txBody>
                  <a:tcPr marL="58615" marR="5861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Arial"/>
                          <a:ea typeface="Times New Roman"/>
                          <a:cs typeface="Times New Roman"/>
                        </a:rPr>
                        <a:t>-40</a:t>
                      </a:r>
                      <a:r>
                        <a:rPr lang="en-US" sz="900" baseline="30000">
                          <a:latin typeface="Arial"/>
                          <a:ea typeface="Times New Roman"/>
                          <a:cs typeface="Times New Roman"/>
                        </a:rPr>
                        <a:t>o</a:t>
                      </a:r>
                      <a:r>
                        <a:rPr lang="en-US" sz="900">
                          <a:latin typeface="Arial"/>
                          <a:ea typeface="Times New Roman"/>
                          <a:cs typeface="Times New Roman"/>
                        </a:rPr>
                        <a:t>C to +75</a:t>
                      </a:r>
                      <a:r>
                        <a:rPr lang="en-US" sz="900" baseline="30000">
                          <a:latin typeface="Arial"/>
                          <a:ea typeface="Times New Roman"/>
                          <a:cs typeface="Times New Roman"/>
                        </a:rPr>
                        <a:t>o</a:t>
                      </a:r>
                      <a:r>
                        <a:rPr lang="en-US" sz="900">
                          <a:latin typeface="Arial"/>
                          <a:ea typeface="Times New Roman"/>
                          <a:cs typeface="Times New Roman"/>
                        </a:rPr>
                        <a:t>C</a:t>
                      </a:r>
                    </a:p>
                  </a:txBody>
                  <a:tcPr marL="58615" marR="58615"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5008">
                <a:tc>
                  <a:txBody>
                    <a:bodyPr/>
                    <a:lstStyle/>
                    <a:p>
                      <a:pPr marL="0" marR="0">
                        <a:spcBef>
                          <a:spcPts val="0"/>
                        </a:spcBef>
                        <a:spcAft>
                          <a:spcPts val="0"/>
                        </a:spcAft>
                      </a:pPr>
                      <a:r>
                        <a:rPr lang="en-US" sz="900">
                          <a:latin typeface="Arial"/>
                          <a:ea typeface="Times New Roman"/>
                          <a:cs typeface="Times New Roman"/>
                        </a:rPr>
                        <a:t>Storage Temperature </a:t>
                      </a:r>
                    </a:p>
                  </a:txBody>
                  <a:tcPr marL="58615" marR="5861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Arial"/>
                          <a:ea typeface="Times New Roman"/>
                          <a:cs typeface="Times New Roman"/>
                        </a:rPr>
                        <a:t>-25</a:t>
                      </a:r>
                      <a:r>
                        <a:rPr lang="en-US" sz="900" baseline="30000">
                          <a:latin typeface="Arial"/>
                          <a:ea typeface="Times New Roman"/>
                          <a:cs typeface="Times New Roman"/>
                        </a:rPr>
                        <a:t>o</a:t>
                      </a:r>
                      <a:r>
                        <a:rPr lang="en-US" sz="900">
                          <a:latin typeface="Arial"/>
                          <a:ea typeface="Times New Roman"/>
                          <a:cs typeface="Times New Roman"/>
                        </a:rPr>
                        <a:t>C to +80</a:t>
                      </a:r>
                      <a:r>
                        <a:rPr lang="en-US" sz="900" baseline="30000">
                          <a:latin typeface="Arial"/>
                          <a:ea typeface="Times New Roman"/>
                          <a:cs typeface="Times New Roman"/>
                        </a:rPr>
                        <a:t>o</a:t>
                      </a:r>
                      <a:r>
                        <a:rPr lang="en-US" sz="900">
                          <a:latin typeface="Arial"/>
                          <a:ea typeface="Times New Roman"/>
                          <a:cs typeface="Times New Roman"/>
                        </a:rPr>
                        <a:t>C</a:t>
                      </a:r>
                    </a:p>
                  </a:txBody>
                  <a:tcPr marL="58615" marR="58615"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5008">
                <a:tc>
                  <a:txBody>
                    <a:bodyPr/>
                    <a:lstStyle/>
                    <a:p>
                      <a:pPr marL="0" marR="0">
                        <a:spcBef>
                          <a:spcPts val="0"/>
                        </a:spcBef>
                        <a:spcAft>
                          <a:spcPts val="0"/>
                        </a:spcAft>
                      </a:pPr>
                      <a:endParaRPr lang="en-US" sz="900">
                        <a:latin typeface="Arial"/>
                        <a:ea typeface="Times New Roman"/>
                        <a:cs typeface="Times New Roman"/>
                      </a:endParaRPr>
                    </a:p>
                  </a:txBody>
                  <a:tcPr marL="58615" marR="5861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a:latin typeface="Arial"/>
                        <a:ea typeface="Times New Roman"/>
                        <a:cs typeface="Times New Roman"/>
                      </a:endParaRPr>
                    </a:p>
                  </a:txBody>
                  <a:tcPr marL="58615" marR="58615"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5008">
                <a:tc>
                  <a:txBody>
                    <a:bodyPr/>
                    <a:lstStyle/>
                    <a:p>
                      <a:pPr marL="0" marR="0">
                        <a:spcBef>
                          <a:spcPts val="0"/>
                        </a:spcBef>
                        <a:spcAft>
                          <a:spcPts val="0"/>
                        </a:spcAft>
                      </a:pPr>
                      <a:r>
                        <a:rPr lang="en-US" sz="900">
                          <a:latin typeface="Arial"/>
                          <a:ea typeface="Times New Roman"/>
                          <a:cs typeface="Times New Roman"/>
                        </a:rPr>
                        <a:t>Humidity</a:t>
                      </a:r>
                    </a:p>
                  </a:txBody>
                  <a:tcPr marL="58615" marR="5861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Arial"/>
                          <a:ea typeface="Times New Roman"/>
                          <a:cs typeface="Times New Roman"/>
                        </a:rPr>
                        <a:t>95% RH at +40</a:t>
                      </a:r>
                      <a:r>
                        <a:rPr lang="en-US" sz="900" baseline="30000">
                          <a:latin typeface="Arial"/>
                          <a:ea typeface="Times New Roman"/>
                          <a:cs typeface="Times New Roman"/>
                        </a:rPr>
                        <a:t>o</a:t>
                      </a:r>
                      <a:r>
                        <a:rPr lang="en-US" sz="900">
                          <a:latin typeface="Arial"/>
                          <a:ea typeface="Times New Roman"/>
                          <a:cs typeface="Times New Roman"/>
                        </a:rPr>
                        <a:t>C</a:t>
                      </a:r>
                    </a:p>
                  </a:txBody>
                  <a:tcPr marL="58615" marR="58615"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5008">
                <a:tc>
                  <a:txBody>
                    <a:bodyPr/>
                    <a:lstStyle/>
                    <a:p>
                      <a:pPr marL="0" marR="0">
                        <a:spcBef>
                          <a:spcPts val="0"/>
                        </a:spcBef>
                        <a:spcAft>
                          <a:spcPts val="0"/>
                        </a:spcAft>
                      </a:pPr>
                      <a:r>
                        <a:rPr lang="en-US" sz="900">
                          <a:latin typeface="Arial"/>
                          <a:ea typeface="Times New Roman"/>
                          <a:cs typeface="Times New Roman"/>
                        </a:rPr>
                        <a:t>9502 External Antenna Wind loading</a:t>
                      </a:r>
                    </a:p>
                  </a:txBody>
                  <a:tcPr marL="58615" marR="5861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Arial"/>
                          <a:ea typeface="Times New Roman"/>
                          <a:cs typeface="Times New Roman"/>
                        </a:rPr>
                        <a:t>Survival wind loading (with optional mount) up to 100 mph</a:t>
                      </a:r>
                    </a:p>
                  </a:txBody>
                  <a:tcPr marL="58615" marR="58615"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5008">
                <a:tc>
                  <a:txBody>
                    <a:bodyPr/>
                    <a:lstStyle/>
                    <a:p>
                      <a:pPr marL="0" marR="0">
                        <a:spcBef>
                          <a:spcPts val="0"/>
                        </a:spcBef>
                        <a:spcAft>
                          <a:spcPts val="0"/>
                        </a:spcAft>
                      </a:pPr>
                      <a:r>
                        <a:rPr lang="en-US" sz="900">
                          <a:latin typeface="Arial"/>
                          <a:ea typeface="Times New Roman"/>
                          <a:cs typeface="Times New Roman"/>
                        </a:rPr>
                        <a:t>9502 Indoor Unit Water and Dust</a:t>
                      </a:r>
                    </a:p>
                  </a:txBody>
                  <a:tcPr marL="58615" marR="5861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Arial"/>
                          <a:ea typeface="Times New Roman"/>
                          <a:cs typeface="Times New Roman"/>
                        </a:rPr>
                        <a:t>IP-40 Compliant</a:t>
                      </a:r>
                    </a:p>
                  </a:txBody>
                  <a:tcPr marL="58615" marR="58615"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5008">
                <a:tc>
                  <a:txBody>
                    <a:bodyPr/>
                    <a:lstStyle/>
                    <a:p>
                      <a:pPr marL="0" marR="0">
                        <a:spcBef>
                          <a:spcPts val="0"/>
                        </a:spcBef>
                        <a:spcAft>
                          <a:spcPts val="0"/>
                        </a:spcAft>
                      </a:pPr>
                      <a:r>
                        <a:rPr lang="en-US" sz="900">
                          <a:latin typeface="Arial"/>
                          <a:ea typeface="Times New Roman"/>
                          <a:cs typeface="Times New Roman"/>
                        </a:rPr>
                        <a:t>9502 External Antenna Water and Dust</a:t>
                      </a:r>
                    </a:p>
                  </a:txBody>
                  <a:tcPr marL="58615" marR="5861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Arial"/>
                          <a:ea typeface="Times New Roman"/>
                          <a:cs typeface="Times New Roman"/>
                        </a:rPr>
                        <a:t>IP-65 Compliant</a:t>
                      </a:r>
                    </a:p>
                  </a:txBody>
                  <a:tcPr marL="58615" marR="58615"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5008">
                <a:tc>
                  <a:txBody>
                    <a:bodyPr/>
                    <a:lstStyle/>
                    <a:p>
                      <a:pPr marL="0" marR="0">
                        <a:spcBef>
                          <a:spcPts val="0"/>
                        </a:spcBef>
                        <a:spcAft>
                          <a:spcPts val="0"/>
                        </a:spcAft>
                      </a:pPr>
                      <a:r>
                        <a:rPr lang="en-US" sz="900">
                          <a:latin typeface="Arial"/>
                          <a:ea typeface="Times New Roman"/>
                          <a:cs typeface="Times New Roman"/>
                        </a:rPr>
                        <a:t>Input Voltage Range</a:t>
                      </a:r>
                    </a:p>
                  </a:txBody>
                  <a:tcPr marL="58615" marR="5861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Arial"/>
                          <a:ea typeface="Times New Roman"/>
                          <a:cs typeface="Times New Roman"/>
                        </a:rPr>
                        <a:t>+12VDC to +28VDC</a:t>
                      </a:r>
                    </a:p>
                  </a:txBody>
                  <a:tcPr marL="58615" marR="58615"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5008">
                <a:tc>
                  <a:txBody>
                    <a:bodyPr/>
                    <a:lstStyle/>
                    <a:p>
                      <a:pPr marL="0" marR="0">
                        <a:spcBef>
                          <a:spcPts val="0"/>
                        </a:spcBef>
                        <a:spcAft>
                          <a:spcPts val="0"/>
                        </a:spcAft>
                      </a:pPr>
                      <a:endParaRPr lang="en-US" sz="900">
                        <a:latin typeface="Arial"/>
                        <a:ea typeface="Times New Roman"/>
                        <a:cs typeface="Times New Roman"/>
                      </a:endParaRPr>
                    </a:p>
                  </a:txBody>
                  <a:tcPr marL="58615" marR="5861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a:latin typeface="Arial"/>
                        <a:ea typeface="Times New Roman"/>
                        <a:cs typeface="Times New Roman"/>
                      </a:endParaRPr>
                    </a:p>
                  </a:txBody>
                  <a:tcPr marL="58615" marR="58615"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5008">
                <a:tc>
                  <a:txBody>
                    <a:bodyPr/>
                    <a:lstStyle/>
                    <a:p>
                      <a:pPr marL="0" marR="0">
                        <a:spcBef>
                          <a:spcPts val="0"/>
                        </a:spcBef>
                        <a:spcAft>
                          <a:spcPts val="0"/>
                        </a:spcAft>
                      </a:pPr>
                      <a:r>
                        <a:rPr lang="en-US" sz="900">
                          <a:latin typeface="Arial"/>
                          <a:ea typeface="Times New Roman"/>
                          <a:cs typeface="Times New Roman"/>
                        </a:rPr>
                        <a:t>Data Connectivity:</a:t>
                      </a:r>
                    </a:p>
                  </a:txBody>
                  <a:tcPr marL="58615" marR="5861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Arial"/>
                          <a:ea typeface="Times New Roman"/>
                          <a:cs typeface="Times New Roman"/>
                        </a:rPr>
                        <a:t>RJ45 connector (Ethernet 10BaseT)</a:t>
                      </a:r>
                    </a:p>
                  </a:txBody>
                  <a:tcPr marL="58615" marR="58615"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0016">
                <a:tc>
                  <a:txBody>
                    <a:bodyPr/>
                    <a:lstStyle/>
                    <a:p>
                      <a:pPr marL="0" marR="0">
                        <a:spcBef>
                          <a:spcPts val="0"/>
                        </a:spcBef>
                        <a:spcAft>
                          <a:spcPts val="0"/>
                        </a:spcAft>
                      </a:pPr>
                      <a:endParaRPr lang="en-US" sz="900">
                        <a:latin typeface="Arial"/>
                        <a:ea typeface="Times New Roman"/>
                        <a:cs typeface="Times New Roman"/>
                      </a:endParaRPr>
                    </a:p>
                  </a:txBody>
                  <a:tcPr marL="58615" marR="5861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Arial"/>
                          <a:ea typeface="Times New Roman"/>
                          <a:cs typeface="Times New Roman"/>
                        </a:rPr>
                        <a:t>USB –Type B connector (USB 1.1 for connection to configuration PV)</a:t>
                      </a:r>
                    </a:p>
                  </a:txBody>
                  <a:tcPr marL="58615" marR="58615"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5008">
                <a:tc>
                  <a:txBody>
                    <a:bodyPr/>
                    <a:lstStyle/>
                    <a:p>
                      <a:pPr marL="0" marR="0">
                        <a:spcBef>
                          <a:spcPts val="0"/>
                        </a:spcBef>
                        <a:spcAft>
                          <a:spcPts val="0"/>
                        </a:spcAft>
                      </a:pPr>
                      <a:endParaRPr lang="en-US" sz="900">
                        <a:latin typeface="Arial"/>
                        <a:ea typeface="Times New Roman"/>
                        <a:cs typeface="Times New Roman"/>
                      </a:endParaRPr>
                    </a:p>
                  </a:txBody>
                  <a:tcPr marL="58615" marR="5861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a:latin typeface="Arial"/>
                        <a:ea typeface="Times New Roman"/>
                        <a:cs typeface="Times New Roman"/>
                      </a:endParaRPr>
                    </a:p>
                  </a:txBody>
                  <a:tcPr marL="58615" marR="58615"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5008">
                <a:tc>
                  <a:txBody>
                    <a:bodyPr/>
                    <a:lstStyle/>
                    <a:p>
                      <a:pPr marL="0" marR="0">
                        <a:spcBef>
                          <a:spcPts val="0"/>
                        </a:spcBef>
                        <a:spcAft>
                          <a:spcPts val="0"/>
                        </a:spcAft>
                      </a:pPr>
                      <a:r>
                        <a:rPr lang="en-US" sz="900">
                          <a:latin typeface="Arial"/>
                          <a:ea typeface="Times New Roman"/>
                          <a:cs typeface="Times New Roman"/>
                        </a:rPr>
                        <a:t>Other Features:</a:t>
                      </a:r>
                    </a:p>
                  </a:txBody>
                  <a:tcPr marL="58615" marR="5861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900">
                        <a:latin typeface="Arial"/>
                        <a:ea typeface="Times New Roman"/>
                        <a:cs typeface="Times New Roman"/>
                      </a:endParaRPr>
                    </a:p>
                  </a:txBody>
                  <a:tcPr marL="58615" marR="58615"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0016">
                <a:tc>
                  <a:txBody>
                    <a:bodyPr/>
                    <a:lstStyle/>
                    <a:p>
                      <a:pPr marL="0" marR="0">
                        <a:spcBef>
                          <a:spcPts val="0"/>
                        </a:spcBef>
                        <a:spcAft>
                          <a:spcPts val="0"/>
                        </a:spcAft>
                      </a:pPr>
                      <a:endParaRPr lang="en-US" sz="900">
                        <a:latin typeface="Arial"/>
                        <a:ea typeface="Times New Roman"/>
                        <a:cs typeface="Times New Roman"/>
                      </a:endParaRPr>
                    </a:p>
                  </a:txBody>
                  <a:tcPr marL="58615" marR="5861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Arial"/>
                          <a:ea typeface="Times New Roman"/>
                          <a:cs typeface="Times New Roman"/>
                        </a:rPr>
                        <a:t>Single external BGAN Satellite and GPS antenna connection</a:t>
                      </a:r>
                    </a:p>
                  </a:txBody>
                  <a:tcPr marL="58615" marR="58615"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5008">
                <a:tc>
                  <a:txBody>
                    <a:bodyPr/>
                    <a:lstStyle/>
                    <a:p>
                      <a:pPr marL="0" marR="0">
                        <a:spcBef>
                          <a:spcPts val="0"/>
                        </a:spcBef>
                        <a:spcAft>
                          <a:spcPts val="0"/>
                        </a:spcAft>
                      </a:pPr>
                      <a:endParaRPr lang="en-US" sz="900">
                        <a:latin typeface="Arial"/>
                        <a:ea typeface="Times New Roman"/>
                        <a:cs typeface="Times New Roman"/>
                      </a:endParaRPr>
                    </a:p>
                  </a:txBody>
                  <a:tcPr marL="58615" marR="5861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Arial"/>
                          <a:ea typeface="Times New Roman"/>
                          <a:cs typeface="Times New Roman"/>
                        </a:rPr>
                        <a:t>GPS module inside Indoor Unit</a:t>
                      </a:r>
                    </a:p>
                  </a:txBody>
                  <a:tcPr marL="58615" marR="58615"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5008">
                <a:tc>
                  <a:txBody>
                    <a:bodyPr/>
                    <a:lstStyle/>
                    <a:p>
                      <a:pPr marL="0" marR="0">
                        <a:spcBef>
                          <a:spcPts val="0"/>
                        </a:spcBef>
                        <a:spcAft>
                          <a:spcPts val="0"/>
                        </a:spcAft>
                      </a:pPr>
                      <a:endParaRPr lang="en-US" sz="900">
                        <a:latin typeface="Arial"/>
                        <a:ea typeface="Times New Roman"/>
                        <a:cs typeface="Times New Roman"/>
                      </a:endParaRPr>
                    </a:p>
                  </a:txBody>
                  <a:tcPr marL="58615" marR="5861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Arial"/>
                          <a:ea typeface="Times New Roman"/>
                          <a:cs typeface="Times New Roman"/>
                        </a:rPr>
                        <a:t>3 status LEDs</a:t>
                      </a:r>
                    </a:p>
                  </a:txBody>
                  <a:tcPr marL="58615" marR="58615"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0016">
                <a:tc>
                  <a:txBody>
                    <a:bodyPr/>
                    <a:lstStyle/>
                    <a:p>
                      <a:pPr marL="0" marR="0">
                        <a:spcBef>
                          <a:spcPts val="0"/>
                        </a:spcBef>
                        <a:spcAft>
                          <a:spcPts val="0"/>
                        </a:spcAft>
                      </a:pPr>
                      <a:endParaRPr lang="en-US" sz="900">
                        <a:latin typeface="Arial"/>
                        <a:ea typeface="Times New Roman"/>
                        <a:cs typeface="Times New Roman"/>
                      </a:endParaRPr>
                    </a:p>
                  </a:txBody>
                  <a:tcPr marL="58615" marR="5861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latin typeface="Arial"/>
                          <a:ea typeface="Times New Roman"/>
                          <a:cs typeface="Times New Roman"/>
                        </a:rPr>
                        <a:t>Antenna pointing audio tone and voltage level indicator through audio jack </a:t>
                      </a:r>
                    </a:p>
                  </a:txBody>
                  <a:tcPr marL="58615" marR="58615"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5008">
                <a:tc>
                  <a:txBody>
                    <a:bodyPr/>
                    <a:lstStyle/>
                    <a:p>
                      <a:pPr marL="0" marR="0">
                        <a:spcBef>
                          <a:spcPts val="0"/>
                        </a:spcBef>
                        <a:spcAft>
                          <a:spcPts val="0"/>
                        </a:spcAft>
                      </a:pPr>
                      <a:endParaRPr lang="en-US" sz="900">
                        <a:latin typeface="Arial"/>
                        <a:ea typeface="Times New Roman"/>
                        <a:cs typeface="Times New Roman"/>
                      </a:endParaRPr>
                    </a:p>
                  </a:txBody>
                  <a:tcPr marL="58615" marR="5861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latin typeface="Arial"/>
                          <a:ea typeface="Times New Roman"/>
                          <a:cs typeface="Times New Roman"/>
                        </a:rPr>
                        <a:t>SIM/USIM Slot (behind SIM door)</a:t>
                      </a:r>
                    </a:p>
                  </a:txBody>
                  <a:tcPr marL="58615" marR="58615"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bl>
          </a:graphicData>
        </a:graphic>
      </p:graphicFrame>
    </p:spTree>
  </p:cSld>
  <p:clrMapOvr>
    <a:masterClrMapping/>
  </p:clrMapOvr>
  <p:transition>
    <p:spli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5363" name="Picture 8"/>
          <p:cNvPicPr>
            <a:picLocks noChangeAspect="1" noChangeArrowheads="1"/>
          </p:cNvPicPr>
          <p:nvPr/>
        </p:nvPicPr>
        <p:blipFill>
          <a:blip r:embed="rId2" cstate="print"/>
          <a:srcRect l="53125" t="13333" r="6876" b="22963"/>
          <a:stretch>
            <a:fillRect/>
          </a:stretch>
        </p:blipFill>
        <p:spPr bwMode="auto">
          <a:xfrm>
            <a:off x="457200" y="1828800"/>
            <a:ext cx="2895600" cy="1524000"/>
          </a:xfrm>
          <a:prstGeom prst="rect">
            <a:avLst/>
          </a:prstGeom>
          <a:noFill/>
          <a:ln w="9525">
            <a:noFill/>
            <a:miter lim="800000"/>
            <a:headEnd/>
            <a:tailEnd/>
          </a:ln>
        </p:spPr>
      </p:pic>
      <p:pic>
        <p:nvPicPr>
          <p:cNvPr id="15364" name="Picture 9"/>
          <p:cNvPicPr>
            <a:picLocks noChangeAspect="1" noChangeArrowheads="1"/>
          </p:cNvPicPr>
          <p:nvPr/>
        </p:nvPicPr>
        <p:blipFill>
          <a:blip r:embed="rId3" cstate="print"/>
          <a:srcRect l="54791" t="17778" r="4584" b="20741"/>
          <a:stretch>
            <a:fillRect/>
          </a:stretch>
        </p:blipFill>
        <p:spPr bwMode="auto">
          <a:xfrm>
            <a:off x="533400" y="4191000"/>
            <a:ext cx="2819400" cy="1371600"/>
          </a:xfrm>
          <a:prstGeom prst="rect">
            <a:avLst/>
          </a:prstGeom>
          <a:noFill/>
          <a:ln w="9525">
            <a:noFill/>
            <a:miter lim="800000"/>
            <a:headEnd/>
            <a:tailEnd/>
          </a:ln>
        </p:spPr>
      </p:pic>
      <p:pic>
        <p:nvPicPr>
          <p:cNvPr id="15365" name="Picture 2"/>
          <p:cNvPicPr>
            <a:picLocks noChangeAspect="1" noChangeArrowheads="1"/>
          </p:cNvPicPr>
          <p:nvPr/>
        </p:nvPicPr>
        <p:blipFill>
          <a:blip r:embed="rId4" cstate="print"/>
          <a:srcRect/>
          <a:stretch>
            <a:fillRect/>
          </a:stretch>
        </p:blipFill>
        <p:spPr bwMode="auto">
          <a:xfrm>
            <a:off x="4014788" y="1143000"/>
            <a:ext cx="5129212" cy="2514600"/>
          </a:xfrm>
          <a:prstGeom prst="rect">
            <a:avLst/>
          </a:prstGeom>
          <a:noFill/>
          <a:ln w="9525">
            <a:noFill/>
            <a:miter lim="800000"/>
            <a:headEnd/>
            <a:tailEnd/>
          </a:ln>
        </p:spPr>
      </p:pic>
      <p:pic>
        <p:nvPicPr>
          <p:cNvPr id="15366" name="Picture 2"/>
          <p:cNvPicPr>
            <a:picLocks noChangeAspect="1" noChangeArrowheads="1"/>
          </p:cNvPicPr>
          <p:nvPr/>
        </p:nvPicPr>
        <p:blipFill>
          <a:blip r:embed="rId5" cstate="print"/>
          <a:srcRect/>
          <a:stretch>
            <a:fillRect/>
          </a:stretch>
        </p:blipFill>
        <p:spPr bwMode="auto">
          <a:xfrm>
            <a:off x="3962400" y="3857625"/>
            <a:ext cx="4572000" cy="2085975"/>
          </a:xfrm>
          <a:prstGeom prst="rect">
            <a:avLst/>
          </a:prstGeom>
          <a:noFill/>
          <a:ln w="9525">
            <a:noFill/>
            <a:miter lim="800000"/>
            <a:headEnd/>
            <a:tailEnd/>
          </a:ln>
        </p:spPr>
      </p:pic>
      <p:sp>
        <p:nvSpPr>
          <p:cNvPr id="7" name="Title 6"/>
          <p:cNvSpPr>
            <a:spLocks noGrp="1"/>
          </p:cNvSpPr>
          <p:nvPr>
            <p:ph type="title"/>
          </p:nvPr>
        </p:nvSpPr>
        <p:spPr/>
        <p:txBody>
          <a:bodyPr/>
          <a:lstStyle/>
          <a:p>
            <a:r>
              <a:rPr lang="en-US" dirty="0" smtClean="0"/>
              <a:t>9502 IDU</a:t>
            </a:r>
            <a:endParaRPr lang="en-US" dirty="0"/>
          </a:p>
        </p:txBody>
      </p:sp>
    </p:spTree>
  </p:cSld>
  <p:clrMapOvr>
    <a:masterClrMapping/>
  </p:clrMapOvr>
  <p:transition>
    <p:spli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6387" name="Picture 2"/>
          <p:cNvPicPr>
            <a:picLocks noChangeAspect="1" noChangeArrowheads="1"/>
          </p:cNvPicPr>
          <p:nvPr/>
        </p:nvPicPr>
        <p:blipFill>
          <a:blip r:embed="rId2" cstate="print"/>
          <a:srcRect l="11041" t="17036" r="57709" b="18520"/>
          <a:stretch>
            <a:fillRect/>
          </a:stretch>
        </p:blipFill>
        <p:spPr bwMode="auto">
          <a:xfrm>
            <a:off x="817563" y="1524000"/>
            <a:ext cx="7488237" cy="4343400"/>
          </a:xfrm>
          <a:prstGeom prst="rect">
            <a:avLst/>
          </a:prstGeom>
          <a:noFill/>
          <a:ln w="9525">
            <a:noFill/>
            <a:miter lim="800000"/>
            <a:headEnd/>
            <a:tailEnd/>
          </a:ln>
        </p:spPr>
      </p:pic>
      <p:cxnSp>
        <p:nvCxnSpPr>
          <p:cNvPr id="8" name="Straight Arrow Connector 7"/>
          <p:cNvCxnSpPr/>
          <p:nvPr/>
        </p:nvCxnSpPr>
        <p:spPr>
          <a:xfrm rot="16200000" flipH="1">
            <a:off x="2819400" y="1905000"/>
            <a:ext cx="609600" cy="457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389" name="TextBox 8"/>
          <p:cNvSpPr txBox="1">
            <a:spLocks noChangeArrowheads="1"/>
          </p:cNvSpPr>
          <p:nvPr/>
        </p:nvSpPr>
        <p:spPr bwMode="auto">
          <a:xfrm>
            <a:off x="1752600" y="1219200"/>
            <a:ext cx="1839913" cy="523875"/>
          </a:xfrm>
          <a:prstGeom prst="rect">
            <a:avLst/>
          </a:prstGeom>
          <a:noFill/>
          <a:ln w="9525">
            <a:noFill/>
            <a:miter lim="800000"/>
            <a:headEnd/>
            <a:tailEnd/>
          </a:ln>
        </p:spPr>
        <p:txBody>
          <a:bodyPr wrap="none">
            <a:spAutoFit/>
          </a:bodyPr>
          <a:lstStyle/>
          <a:p>
            <a:r>
              <a:rPr lang="en-US" sz="1400"/>
              <a:t>2.5 mm Thick</a:t>
            </a:r>
          </a:p>
          <a:p>
            <a:r>
              <a:rPr lang="en-US" sz="1400"/>
              <a:t>Aluminum Bracket</a:t>
            </a:r>
          </a:p>
        </p:txBody>
      </p:sp>
      <p:cxnSp>
        <p:nvCxnSpPr>
          <p:cNvPr id="11" name="Straight Arrow Connector 10"/>
          <p:cNvCxnSpPr/>
          <p:nvPr/>
        </p:nvCxnSpPr>
        <p:spPr>
          <a:xfrm rot="10800000" flipV="1">
            <a:off x="6248400" y="2209800"/>
            <a:ext cx="1600200" cy="1371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391" name="TextBox 11"/>
          <p:cNvSpPr txBox="1">
            <a:spLocks noChangeArrowheads="1"/>
          </p:cNvSpPr>
          <p:nvPr/>
        </p:nvSpPr>
        <p:spPr bwMode="auto">
          <a:xfrm>
            <a:off x="6553200" y="1600200"/>
            <a:ext cx="2216150" cy="523875"/>
          </a:xfrm>
          <a:prstGeom prst="rect">
            <a:avLst/>
          </a:prstGeom>
          <a:noFill/>
          <a:ln w="9525">
            <a:noFill/>
            <a:miter lim="800000"/>
            <a:headEnd/>
            <a:tailEnd/>
          </a:ln>
        </p:spPr>
        <p:txBody>
          <a:bodyPr wrap="none">
            <a:spAutoFit/>
          </a:bodyPr>
          <a:lstStyle/>
          <a:p>
            <a:r>
              <a:rPr lang="en-US" sz="1400"/>
              <a:t>3.8 mm deep channel </a:t>
            </a:r>
          </a:p>
          <a:p>
            <a:r>
              <a:rPr lang="en-US" sz="1400"/>
              <a:t>to hold the bracket</a:t>
            </a:r>
          </a:p>
        </p:txBody>
      </p:sp>
      <p:sp>
        <p:nvSpPr>
          <p:cNvPr id="9" name="Title 8"/>
          <p:cNvSpPr>
            <a:spLocks noGrp="1"/>
          </p:cNvSpPr>
          <p:nvPr>
            <p:ph type="title"/>
          </p:nvPr>
        </p:nvSpPr>
        <p:spPr/>
        <p:txBody>
          <a:bodyPr/>
          <a:lstStyle/>
          <a:p>
            <a:r>
              <a:rPr lang="en-US" dirty="0" smtClean="0"/>
              <a:t>IDU with Optional Mounting Strap</a:t>
            </a:r>
            <a:endParaRPr lang="en-US" dirty="0"/>
          </a:p>
        </p:txBody>
      </p:sp>
    </p:spTree>
  </p:cSld>
  <p:clrMapOvr>
    <a:masterClrMapping/>
  </p:clrMapOvr>
  <p:transition>
    <p:spli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7" name="Straight Arrow Connector 6"/>
          <p:cNvCxnSpPr/>
          <p:nvPr/>
        </p:nvCxnSpPr>
        <p:spPr>
          <a:xfrm>
            <a:off x="2362200" y="1295400"/>
            <a:ext cx="48006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5400000" flipH="1" flipV="1">
            <a:off x="5526881" y="3848894"/>
            <a:ext cx="3578225"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7413" name="TextBox 14"/>
          <p:cNvSpPr txBox="1">
            <a:spLocks noChangeArrowheads="1"/>
          </p:cNvSpPr>
          <p:nvPr/>
        </p:nvSpPr>
        <p:spPr bwMode="auto">
          <a:xfrm>
            <a:off x="4419600" y="1066800"/>
            <a:ext cx="1077539" cy="276999"/>
          </a:xfrm>
          <a:prstGeom prst="rect">
            <a:avLst/>
          </a:prstGeom>
          <a:noFill/>
          <a:ln w="9525">
            <a:noFill/>
            <a:miter lim="800000"/>
            <a:headEnd/>
            <a:tailEnd/>
          </a:ln>
        </p:spPr>
        <p:txBody>
          <a:bodyPr wrap="none">
            <a:spAutoFit/>
          </a:bodyPr>
          <a:lstStyle/>
          <a:p>
            <a:r>
              <a:rPr lang="en-US" sz="1200" dirty="0" smtClean="0"/>
              <a:t>7.87 inches</a:t>
            </a:r>
            <a:endParaRPr lang="en-US" sz="1200" dirty="0"/>
          </a:p>
        </p:txBody>
      </p:sp>
      <p:sp>
        <p:nvSpPr>
          <p:cNvPr id="17414" name="TextBox 15"/>
          <p:cNvSpPr txBox="1">
            <a:spLocks noChangeArrowheads="1"/>
          </p:cNvSpPr>
          <p:nvPr/>
        </p:nvSpPr>
        <p:spPr bwMode="auto">
          <a:xfrm>
            <a:off x="7391400" y="3810000"/>
            <a:ext cx="979755" cy="276999"/>
          </a:xfrm>
          <a:prstGeom prst="rect">
            <a:avLst/>
          </a:prstGeom>
          <a:noFill/>
          <a:ln w="9525">
            <a:noFill/>
            <a:miter lim="800000"/>
            <a:headEnd/>
            <a:tailEnd/>
          </a:ln>
        </p:spPr>
        <p:txBody>
          <a:bodyPr wrap="none">
            <a:spAutoFit/>
          </a:bodyPr>
          <a:lstStyle/>
          <a:p>
            <a:r>
              <a:rPr lang="en-US" sz="1200" dirty="0" smtClean="0"/>
              <a:t>5.9 inches</a:t>
            </a:r>
            <a:endParaRPr lang="en-US" sz="1200" dirty="0"/>
          </a:p>
        </p:txBody>
      </p:sp>
      <p:pic>
        <p:nvPicPr>
          <p:cNvPr id="17415" name="Picture 3"/>
          <p:cNvPicPr>
            <a:picLocks noChangeAspect="1" noChangeArrowheads="1"/>
          </p:cNvPicPr>
          <p:nvPr/>
        </p:nvPicPr>
        <p:blipFill>
          <a:blip r:embed="rId2" cstate="print"/>
          <a:srcRect l="13333" t="66042" r="11852" b="16667"/>
          <a:stretch>
            <a:fillRect/>
          </a:stretch>
        </p:blipFill>
        <p:spPr bwMode="auto">
          <a:xfrm>
            <a:off x="1905000" y="1676400"/>
            <a:ext cx="5334000" cy="4383088"/>
          </a:xfrm>
          <a:prstGeom prst="rect">
            <a:avLst/>
          </a:prstGeom>
          <a:noFill/>
          <a:ln w="9525">
            <a:noFill/>
            <a:miter lim="800000"/>
            <a:headEnd/>
            <a:tailEnd/>
          </a:ln>
        </p:spPr>
      </p:pic>
      <p:cxnSp>
        <p:nvCxnSpPr>
          <p:cNvPr id="19" name="Straight Arrow Connector 18"/>
          <p:cNvCxnSpPr/>
          <p:nvPr/>
        </p:nvCxnSpPr>
        <p:spPr>
          <a:xfrm>
            <a:off x="2209800" y="1752600"/>
            <a:ext cx="1447800" cy="76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417" name="TextBox 19"/>
          <p:cNvSpPr txBox="1">
            <a:spLocks noChangeArrowheads="1"/>
          </p:cNvSpPr>
          <p:nvPr/>
        </p:nvSpPr>
        <p:spPr bwMode="auto">
          <a:xfrm>
            <a:off x="762000" y="1524000"/>
            <a:ext cx="1524000" cy="461963"/>
          </a:xfrm>
          <a:prstGeom prst="rect">
            <a:avLst/>
          </a:prstGeom>
          <a:noFill/>
          <a:ln w="9525">
            <a:noFill/>
            <a:miter lim="800000"/>
            <a:headEnd/>
            <a:tailEnd/>
          </a:ln>
        </p:spPr>
        <p:txBody>
          <a:bodyPr>
            <a:spAutoFit/>
          </a:bodyPr>
          <a:lstStyle/>
          <a:p>
            <a:r>
              <a:rPr lang="en-US" sz="1200"/>
              <a:t>M6 or 6-32 size bolt </a:t>
            </a:r>
          </a:p>
        </p:txBody>
      </p:sp>
      <p:sp>
        <p:nvSpPr>
          <p:cNvPr id="10" name="Title 9"/>
          <p:cNvSpPr>
            <a:spLocks noGrp="1"/>
          </p:cNvSpPr>
          <p:nvPr>
            <p:ph type="title"/>
          </p:nvPr>
        </p:nvSpPr>
        <p:spPr/>
        <p:txBody>
          <a:bodyPr/>
          <a:lstStyle/>
          <a:p>
            <a:r>
              <a:rPr lang="en-US" dirty="0" smtClean="0"/>
              <a:t>IDU Top View with Optional Strap</a:t>
            </a:r>
            <a:endParaRPr lang="en-US" dirty="0"/>
          </a:p>
        </p:txBody>
      </p:sp>
    </p:spTree>
  </p:cSld>
  <p:clrMapOvr>
    <a:masterClrMapping/>
  </p:clrMapOvr>
  <p:transition>
    <p:spli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normAutofit/>
          </a:bodyPr>
          <a:lstStyle/>
          <a:p>
            <a:r>
              <a:rPr lang="en-US" dirty="0" smtClean="0"/>
              <a:t>Antenna  &amp; Mounting Dimensions</a:t>
            </a:r>
          </a:p>
        </p:txBody>
      </p:sp>
      <p:pic>
        <p:nvPicPr>
          <p:cNvPr id="18435" name="Picture 2"/>
          <p:cNvPicPr>
            <a:picLocks noChangeAspect="1" noChangeArrowheads="1"/>
          </p:cNvPicPr>
          <p:nvPr/>
        </p:nvPicPr>
        <p:blipFill>
          <a:blip r:embed="rId2" cstate="print"/>
          <a:srcRect/>
          <a:stretch>
            <a:fillRect/>
          </a:stretch>
        </p:blipFill>
        <p:spPr bwMode="auto">
          <a:xfrm>
            <a:off x="5943600" y="1676400"/>
            <a:ext cx="3035300" cy="1677988"/>
          </a:xfrm>
          <a:prstGeom prst="rect">
            <a:avLst/>
          </a:prstGeom>
          <a:noFill/>
          <a:ln w="9525">
            <a:noFill/>
            <a:miter lim="800000"/>
            <a:headEnd/>
            <a:tailEnd/>
          </a:ln>
        </p:spPr>
      </p:pic>
      <p:pic>
        <p:nvPicPr>
          <p:cNvPr id="18436" name="Picture 9"/>
          <p:cNvPicPr>
            <a:picLocks noChangeAspect="1" noChangeArrowheads="1"/>
          </p:cNvPicPr>
          <p:nvPr/>
        </p:nvPicPr>
        <p:blipFill>
          <a:blip r:embed="rId3" cstate="print"/>
          <a:srcRect l="22501" t="15625" r="10625" b="24219"/>
          <a:stretch>
            <a:fillRect/>
          </a:stretch>
        </p:blipFill>
        <p:spPr bwMode="auto">
          <a:xfrm>
            <a:off x="762000" y="3683325"/>
            <a:ext cx="3282950" cy="2362200"/>
          </a:xfrm>
          <a:prstGeom prst="rect">
            <a:avLst/>
          </a:prstGeom>
          <a:noFill/>
          <a:ln w="9525">
            <a:noFill/>
            <a:miter lim="800000"/>
            <a:headEnd/>
            <a:tailEnd/>
          </a:ln>
        </p:spPr>
      </p:pic>
      <p:pic>
        <p:nvPicPr>
          <p:cNvPr id="18437" name="Picture 7" descr="Ant mounting.gif"/>
          <p:cNvPicPr>
            <a:picLocks noChangeAspect="1"/>
          </p:cNvPicPr>
          <p:nvPr/>
        </p:nvPicPr>
        <p:blipFill>
          <a:blip r:embed="rId4" cstate="print"/>
          <a:srcRect/>
          <a:stretch>
            <a:fillRect/>
          </a:stretch>
        </p:blipFill>
        <p:spPr bwMode="auto">
          <a:xfrm>
            <a:off x="4876800" y="3802075"/>
            <a:ext cx="3175000" cy="2133600"/>
          </a:xfrm>
          <a:prstGeom prst="rect">
            <a:avLst/>
          </a:prstGeom>
          <a:noFill/>
          <a:ln w="9525">
            <a:noFill/>
            <a:miter lim="800000"/>
            <a:headEnd/>
            <a:tailEnd/>
          </a:ln>
        </p:spPr>
      </p:pic>
      <p:pic>
        <p:nvPicPr>
          <p:cNvPr id="18438" name="Picture 8" descr="Azimuth Canister bracket.JPG"/>
          <p:cNvPicPr>
            <a:picLocks noChangeAspect="1"/>
          </p:cNvPicPr>
          <p:nvPr/>
        </p:nvPicPr>
        <p:blipFill>
          <a:blip r:embed="rId5" cstate="print"/>
          <a:srcRect/>
          <a:stretch>
            <a:fillRect/>
          </a:stretch>
        </p:blipFill>
        <p:spPr bwMode="auto">
          <a:xfrm>
            <a:off x="3733800" y="1828800"/>
            <a:ext cx="1919288" cy="1433513"/>
          </a:xfrm>
          <a:prstGeom prst="rect">
            <a:avLst/>
          </a:prstGeom>
          <a:noFill/>
          <a:ln w="9525">
            <a:noFill/>
            <a:miter lim="800000"/>
            <a:headEnd/>
            <a:tailEnd/>
          </a:ln>
        </p:spPr>
      </p:pic>
      <p:sp>
        <p:nvSpPr>
          <p:cNvPr id="7" name="TextBox 6"/>
          <p:cNvSpPr txBox="1"/>
          <p:nvPr/>
        </p:nvSpPr>
        <p:spPr>
          <a:xfrm>
            <a:off x="3443843" y="3206338"/>
            <a:ext cx="2456057" cy="307777"/>
          </a:xfrm>
          <a:prstGeom prst="rect">
            <a:avLst/>
          </a:prstGeom>
          <a:noFill/>
        </p:spPr>
        <p:txBody>
          <a:bodyPr wrap="none" rtlCol="0">
            <a:spAutoFit/>
          </a:bodyPr>
          <a:lstStyle/>
          <a:p>
            <a:r>
              <a:rPr lang="en-US" sz="1400" dirty="0" smtClean="0"/>
              <a:t>Optional azimuth bracket</a:t>
            </a:r>
            <a:endParaRPr lang="en-US" sz="1400" dirty="0"/>
          </a:p>
        </p:txBody>
      </p:sp>
    </p:spTree>
  </p:cSld>
  <p:clrMapOvr>
    <a:masterClrMapping/>
  </p:clrMapOvr>
  <p:transition>
    <p:spli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US" smtClean="0">
                <a:latin typeface="Tahoma" pitchFamily="34" charset="0"/>
                <a:cs typeface="Tahoma" pitchFamily="34" charset="0"/>
              </a:rPr>
              <a:t>Optional Equipment</a:t>
            </a:r>
          </a:p>
        </p:txBody>
      </p:sp>
      <p:sp>
        <p:nvSpPr>
          <p:cNvPr id="12291" name="Content Placeholder 2"/>
          <p:cNvSpPr>
            <a:spLocks noGrp="1"/>
          </p:cNvSpPr>
          <p:nvPr>
            <p:ph idx="1"/>
          </p:nvPr>
        </p:nvSpPr>
        <p:spPr>
          <a:xfrm>
            <a:off x="457200" y="1768425"/>
            <a:ext cx="8229600" cy="4678363"/>
          </a:xfrm>
        </p:spPr>
        <p:txBody>
          <a:bodyPr/>
          <a:lstStyle/>
          <a:p>
            <a:pPr lvl="1" eaLnBrk="1" hangingPunct="1"/>
            <a:r>
              <a:rPr lang="en-US" dirty="0" smtClean="0">
                <a:latin typeface="Tahoma" pitchFamily="34" charset="0"/>
                <a:cs typeface="Tahoma" pitchFamily="34" charset="0"/>
              </a:rPr>
              <a:t>Basic Fix Mount </a:t>
            </a:r>
            <a:r>
              <a:rPr lang="en-US" u="sng" dirty="0" smtClean="0">
                <a:latin typeface="Tahoma" pitchFamily="34" charset="0"/>
                <a:cs typeface="Tahoma" pitchFamily="34" charset="0"/>
              </a:rPr>
              <a:t>Kit</a:t>
            </a:r>
          </a:p>
          <a:p>
            <a:pPr lvl="1" eaLnBrk="1" hangingPunct="1"/>
            <a:r>
              <a:rPr lang="en-US" dirty="0" smtClean="0">
                <a:latin typeface="Tahoma" pitchFamily="34" charset="0"/>
                <a:cs typeface="Tahoma" pitchFamily="34" charset="0"/>
              </a:rPr>
              <a:t>Includes Azimuth Canister Bracket</a:t>
            </a:r>
          </a:p>
          <a:p>
            <a:pPr lvl="1" eaLnBrk="1" hangingPunct="1"/>
            <a:r>
              <a:rPr lang="en-US" dirty="0" smtClean="0">
                <a:latin typeface="Tahoma" pitchFamily="34" charset="0"/>
                <a:cs typeface="Tahoma" pitchFamily="34" charset="0"/>
              </a:rPr>
              <a:t>Used to mount 9502 external antenna</a:t>
            </a:r>
          </a:p>
          <a:p>
            <a:pPr lvl="1" eaLnBrk="1" hangingPunct="1"/>
            <a:r>
              <a:rPr lang="en-US" dirty="0" smtClean="0">
                <a:latin typeface="Tahoma" pitchFamily="34" charset="0"/>
                <a:cs typeface="Tahoma" pitchFamily="34" charset="0"/>
              </a:rPr>
              <a:t>Fixed mount stand</a:t>
            </a:r>
          </a:p>
          <a:p>
            <a:pPr lvl="1" eaLnBrk="1" hangingPunct="1"/>
            <a:r>
              <a:rPr lang="en-US" dirty="0" smtClean="0">
                <a:latin typeface="Tahoma" pitchFamily="34" charset="0"/>
                <a:cs typeface="Tahoma" pitchFamily="34" charset="0"/>
              </a:rPr>
              <a:t>Ground cable</a:t>
            </a:r>
          </a:p>
          <a:p>
            <a:pPr lvl="1" eaLnBrk="1" hangingPunct="1"/>
            <a:r>
              <a:rPr lang="en-US" dirty="0" smtClean="0">
                <a:latin typeface="Tahoma" pitchFamily="34" charset="0"/>
                <a:cs typeface="Tahoma" pitchFamily="34" charset="0"/>
              </a:rPr>
              <a:t>Level</a:t>
            </a:r>
          </a:p>
          <a:p>
            <a:pPr lvl="1" eaLnBrk="1" hangingPunct="1"/>
            <a:r>
              <a:rPr lang="en-US" dirty="0" smtClean="0">
                <a:latin typeface="Tahoma" pitchFamily="34" charset="0"/>
                <a:cs typeface="Tahoma" pitchFamily="34" charset="0"/>
              </a:rPr>
              <a:t>Installation guide</a:t>
            </a:r>
          </a:p>
        </p:txBody>
      </p:sp>
      <p:grpSp>
        <p:nvGrpSpPr>
          <p:cNvPr id="2" name="Group 11"/>
          <p:cNvGrpSpPr>
            <a:grpSpLocks/>
          </p:cNvGrpSpPr>
          <p:nvPr/>
        </p:nvGrpSpPr>
        <p:grpSpPr bwMode="auto">
          <a:xfrm>
            <a:off x="4572000" y="1600200"/>
            <a:ext cx="4114800" cy="3800475"/>
            <a:chOff x="2514600" y="1533629"/>
            <a:chExt cx="4114800" cy="3800371"/>
          </a:xfrm>
        </p:grpSpPr>
        <p:pic>
          <p:nvPicPr>
            <p:cNvPr id="12293" name="Picture 2" descr="http://g1sat.com/images/sce/Hughes_9201_bgan_fixed_mount_205.jpg"/>
            <p:cNvPicPr>
              <a:picLocks noChangeAspect="1" noChangeArrowheads="1"/>
            </p:cNvPicPr>
            <p:nvPr/>
          </p:nvPicPr>
          <p:blipFill>
            <a:blip r:embed="rId2" cstate="print"/>
            <a:srcRect/>
            <a:stretch>
              <a:fillRect/>
            </a:stretch>
          </p:blipFill>
          <p:spPr bwMode="auto">
            <a:xfrm>
              <a:off x="3276600" y="1752600"/>
              <a:ext cx="2895600" cy="3502970"/>
            </a:xfrm>
            <a:prstGeom prst="rect">
              <a:avLst/>
            </a:prstGeom>
            <a:noFill/>
            <a:ln w="9525">
              <a:noFill/>
              <a:miter lim="800000"/>
              <a:headEnd/>
              <a:tailEnd/>
            </a:ln>
          </p:spPr>
        </p:pic>
        <p:sp>
          <p:nvSpPr>
            <p:cNvPr id="6" name="Parallelogram 5"/>
            <p:cNvSpPr/>
            <p:nvPr/>
          </p:nvSpPr>
          <p:spPr>
            <a:xfrm rot="336506">
              <a:off x="2690813" y="1533629"/>
              <a:ext cx="1860550" cy="2133542"/>
            </a:xfrm>
            <a:prstGeom prst="parallelogram">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Parallelogram 6"/>
            <p:cNvSpPr/>
            <p:nvPr/>
          </p:nvSpPr>
          <p:spPr>
            <a:xfrm rot="1163767">
              <a:off x="3987800" y="2228935"/>
              <a:ext cx="1568450" cy="422263"/>
            </a:xfrm>
            <a:prstGeom prst="parallelogram">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gular Pentagon 7"/>
            <p:cNvSpPr/>
            <p:nvPr/>
          </p:nvSpPr>
          <p:spPr>
            <a:xfrm rot="20949063">
              <a:off x="2828925" y="2884555"/>
              <a:ext cx="1600200" cy="1066771"/>
            </a:xfrm>
            <a:prstGeom prst="pentag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ight Triangle 8"/>
            <p:cNvSpPr/>
            <p:nvPr/>
          </p:nvSpPr>
          <p:spPr>
            <a:xfrm rot="2650751">
              <a:off x="4149725" y="3235382"/>
              <a:ext cx="533400" cy="533385"/>
            </a:xfrm>
            <a:prstGeom prst="r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Chord 9"/>
            <p:cNvSpPr/>
            <p:nvPr/>
          </p:nvSpPr>
          <p:spPr>
            <a:xfrm>
              <a:off x="4648200" y="3124260"/>
              <a:ext cx="457200" cy="533385"/>
            </a:xfrm>
            <a:prstGeom prst="chor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ound Single Corner Rectangle 10"/>
            <p:cNvSpPr/>
            <p:nvPr/>
          </p:nvSpPr>
          <p:spPr>
            <a:xfrm>
              <a:off x="4648200" y="3276656"/>
              <a:ext cx="228600" cy="304792"/>
            </a:xfrm>
            <a:prstGeom prst="round1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ectangle 11"/>
            <p:cNvSpPr/>
            <p:nvPr/>
          </p:nvSpPr>
          <p:spPr>
            <a:xfrm>
              <a:off x="2514600" y="4724417"/>
              <a:ext cx="2133600" cy="6095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p:nvSpPr>
          <p:spPr>
            <a:xfrm>
              <a:off x="6019800" y="4800615"/>
              <a:ext cx="609600" cy="4571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cxnSp>
        <p:nvCxnSpPr>
          <p:cNvPr id="15" name="Straight Arrow Connector 14"/>
          <p:cNvCxnSpPr/>
          <p:nvPr/>
        </p:nvCxnSpPr>
        <p:spPr>
          <a:xfrm>
            <a:off x="4690753" y="2410691"/>
            <a:ext cx="1543792" cy="46313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Piece 9502!</a:t>
            </a:r>
            <a:endParaRPr lang="en-CA" dirty="0"/>
          </a:p>
        </p:txBody>
      </p:sp>
      <p:sp>
        <p:nvSpPr>
          <p:cNvPr id="3" name="Content Placeholder 2"/>
          <p:cNvSpPr>
            <a:spLocks noGrp="1"/>
          </p:cNvSpPr>
          <p:nvPr>
            <p:ph idx="1"/>
          </p:nvPr>
        </p:nvSpPr>
        <p:spPr>
          <a:xfrm>
            <a:off x="457200" y="1447800"/>
            <a:ext cx="4150426" cy="4678363"/>
          </a:xfrm>
        </p:spPr>
        <p:txBody>
          <a:bodyPr/>
          <a:lstStyle/>
          <a:p>
            <a:pPr lvl="1"/>
            <a:r>
              <a:rPr lang="en-US" dirty="0" smtClean="0"/>
              <a:t>Same IDU and specs at 9502</a:t>
            </a:r>
          </a:p>
          <a:p>
            <a:pPr lvl="1"/>
            <a:r>
              <a:rPr lang="en-US" dirty="0" smtClean="0"/>
              <a:t>One piece design – no antenna cable or connectors</a:t>
            </a:r>
          </a:p>
          <a:p>
            <a:pPr lvl="1"/>
            <a:r>
              <a:rPr lang="en-US" dirty="0" smtClean="0"/>
              <a:t>No need for enclosure for IDU</a:t>
            </a:r>
          </a:p>
          <a:p>
            <a:pPr lvl="1"/>
            <a:r>
              <a:rPr lang="en-US" dirty="0" smtClean="0"/>
              <a:t>Easier to install</a:t>
            </a:r>
          </a:p>
          <a:p>
            <a:pPr lvl="1"/>
            <a:r>
              <a:rPr lang="en-US" dirty="0" smtClean="0"/>
              <a:t>(mounting bracket optional)</a:t>
            </a:r>
            <a:endParaRPr lang="en-CA" dirty="0"/>
          </a:p>
        </p:txBody>
      </p:sp>
      <p:pic>
        <p:nvPicPr>
          <p:cNvPr id="4" name="Picture 3" descr="DSC_0131A.png"/>
          <p:cNvPicPr>
            <a:picLocks noChangeAspect="1"/>
          </p:cNvPicPr>
          <p:nvPr/>
        </p:nvPicPr>
        <p:blipFill>
          <a:blip r:embed="rId2" cstate="print"/>
          <a:stretch>
            <a:fillRect/>
          </a:stretch>
        </p:blipFill>
        <p:spPr>
          <a:xfrm>
            <a:off x="5293902" y="1888177"/>
            <a:ext cx="3174303" cy="416230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Hughes 9502 </a:t>
            </a:r>
            <a:r>
              <a:rPr lang="en-US" dirty="0" err="1" smtClean="0"/>
              <a:t>WebUI</a:t>
            </a:r>
            <a:endParaRPr lang="en-US" dirty="0"/>
          </a:p>
        </p:txBody>
      </p:sp>
      <p:sp>
        <p:nvSpPr>
          <p:cNvPr id="3" name="Content Placeholder 2"/>
          <p:cNvSpPr>
            <a:spLocks noGrp="1"/>
          </p:cNvSpPr>
          <p:nvPr>
            <p:ph sz="half" idx="1"/>
          </p:nvPr>
        </p:nvSpPr>
        <p:spPr>
          <a:xfrm>
            <a:off x="457200" y="1875301"/>
            <a:ext cx="2986644" cy="3575462"/>
          </a:xfrm>
        </p:spPr>
        <p:txBody>
          <a:bodyPr/>
          <a:lstStyle/>
          <a:p>
            <a:pPr lvl="1"/>
            <a:r>
              <a:rPr lang="en-US" sz="1800" dirty="0" smtClean="0"/>
              <a:t>New look and feel for the 9502 </a:t>
            </a:r>
            <a:r>
              <a:rPr lang="en-US" sz="1800" dirty="0" err="1" smtClean="0"/>
              <a:t>WebUI</a:t>
            </a:r>
            <a:endParaRPr lang="en-US" sz="1800" dirty="0" smtClean="0"/>
          </a:p>
          <a:p>
            <a:pPr lvl="1"/>
            <a:r>
              <a:rPr lang="en-US" sz="1800" dirty="0" smtClean="0"/>
              <a:t>Gives the installer all the information required for pointing and getting the terminal connected to the network</a:t>
            </a:r>
          </a:p>
          <a:p>
            <a:pPr lvl="1"/>
            <a:r>
              <a:rPr lang="en-US" sz="1800" dirty="0" smtClean="0"/>
              <a:t>Security enhancements lock configuration settings/pages</a:t>
            </a:r>
            <a:endParaRPr lang="en-US" sz="1800" dirty="0"/>
          </a:p>
        </p:txBody>
      </p:sp>
      <p:sp>
        <p:nvSpPr>
          <p:cNvPr id="6" name="Content Placeholder 5"/>
          <p:cNvSpPr>
            <a:spLocks noGrp="1"/>
          </p:cNvSpPr>
          <p:nvPr>
            <p:ph sz="half" idx="2"/>
          </p:nvPr>
        </p:nvSpPr>
        <p:spPr/>
        <p:txBody>
          <a:bodyPr/>
          <a:lstStyle/>
          <a:p>
            <a:endParaRPr lang="en-US"/>
          </a:p>
        </p:txBody>
      </p:sp>
      <p:pic>
        <p:nvPicPr>
          <p:cNvPr id="2050" name="Picture 2"/>
          <p:cNvPicPr>
            <a:picLocks noChangeAspect="1" noChangeArrowheads="1"/>
          </p:cNvPicPr>
          <p:nvPr/>
        </p:nvPicPr>
        <p:blipFill>
          <a:blip r:embed="rId2" cstate="print"/>
          <a:srcRect/>
          <a:stretch>
            <a:fillRect/>
          </a:stretch>
        </p:blipFill>
        <p:spPr bwMode="auto">
          <a:xfrm>
            <a:off x="3717542" y="1418010"/>
            <a:ext cx="5089712" cy="4793604"/>
          </a:xfrm>
          <a:prstGeom prst="rect">
            <a:avLst/>
          </a:prstGeom>
          <a:noFill/>
          <a:ln w="9525">
            <a:noFill/>
            <a:miter lim="800000"/>
            <a:headEnd/>
            <a:tailEnd/>
          </a:ln>
        </p:spPr>
      </p:pic>
      <p:sp>
        <p:nvSpPr>
          <p:cNvPr id="8" name="TextBox 7"/>
          <p:cNvSpPr txBox="1"/>
          <p:nvPr/>
        </p:nvSpPr>
        <p:spPr>
          <a:xfrm>
            <a:off x="498763" y="783771"/>
            <a:ext cx="6160789" cy="369332"/>
          </a:xfrm>
          <a:prstGeom prst="rect">
            <a:avLst/>
          </a:prstGeom>
          <a:noFill/>
        </p:spPr>
        <p:txBody>
          <a:bodyPr wrap="none" rtlCol="0">
            <a:spAutoFit/>
          </a:bodyPr>
          <a:lstStyle/>
          <a:p>
            <a:r>
              <a:rPr lang="en-US" sz="1800" dirty="0" smtClean="0">
                <a:solidFill>
                  <a:srgbClr val="00B0F0"/>
                </a:solidFill>
                <a:latin typeface="Tahoma" pitchFamily="34" charset="0"/>
                <a:ea typeface="Tahoma" pitchFamily="34" charset="0"/>
                <a:cs typeface="Tahoma" pitchFamily="34" charset="0"/>
              </a:rPr>
              <a:t>Browser interface for easy installation/configuration of unit</a:t>
            </a:r>
            <a:endParaRPr lang="en-CA" sz="1800" dirty="0">
              <a:solidFill>
                <a:srgbClr val="00B0F0"/>
              </a:solidFill>
              <a:latin typeface="Tahoma" pitchFamily="34" charset="0"/>
              <a:ea typeface="Tahoma" pitchFamily="34" charset="0"/>
              <a:cs typeface="Tahoma" pitchFamily="34" charset="0"/>
            </a:endParaRPr>
          </a:p>
        </p:txBody>
      </p:sp>
    </p:spTree>
  </p:cSld>
  <p:clrMapOvr>
    <a:masterClrMapping/>
  </p:clrMapOvr>
  <p:transition>
    <p:spli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Hughes 9502 Summary</a:t>
            </a:r>
            <a:endParaRPr lang="en-US" dirty="0"/>
          </a:p>
        </p:txBody>
      </p:sp>
      <p:sp>
        <p:nvSpPr>
          <p:cNvPr id="3" name="Content Placeholder 2"/>
          <p:cNvSpPr>
            <a:spLocks noGrp="1"/>
          </p:cNvSpPr>
          <p:nvPr>
            <p:ph idx="1"/>
          </p:nvPr>
        </p:nvSpPr>
        <p:spPr/>
        <p:txBody>
          <a:bodyPr/>
          <a:lstStyle/>
          <a:p>
            <a:pPr lvl="1"/>
            <a:r>
              <a:rPr lang="en-US" dirty="0" smtClean="0"/>
              <a:t>Only BGAN unit designed for stand-alone, remote site deployment</a:t>
            </a:r>
          </a:p>
          <a:p>
            <a:pPr lvl="1"/>
            <a:r>
              <a:rPr lang="en-US" dirty="0" smtClean="0"/>
              <a:t>Only BGAN unit to offer SCADA pricing plans and </a:t>
            </a:r>
            <a:r>
              <a:rPr lang="en-US" u="sng" dirty="0" smtClean="0"/>
              <a:t>no minimum session charges</a:t>
            </a:r>
          </a:p>
          <a:p>
            <a:pPr lvl="1"/>
            <a:r>
              <a:rPr lang="en-US" dirty="0" smtClean="0"/>
              <a:t>Easy to install </a:t>
            </a:r>
          </a:p>
          <a:p>
            <a:pPr lvl="1"/>
            <a:r>
              <a:rPr lang="en-US" dirty="0" smtClean="0"/>
              <a:t>Very low power</a:t>
            </a:r>
          </a:p>
          <a:p>
            <a:pPr lvl="1"/>
            <a:r>
              <a:rPr lang="en-US" dirty="0" smtClean="0"/>
              <a:t>Global coverage</a:t>
            </a:r>
          </a:p>
        </p:txBody>
      </p:sp>
      <p:pic>
        <p:nvPicPr>
          <p:cNvPr id="4" name="Picture 2"/>
          <p:cNvPicPr>
            <a:picLocks noChangeAspect="1" noChangeArrowheads="1"/>
          </p:cNvPicPr>
          <p:nvPr/>
        </p:nvPicPr>
        <p:blipFill>
          <a:blip r:embed="rId2" cstate="print"/>
          <a:srcRect/>
          <a:stretch>
            <a:fillRect/>
          </a:stretch>
        </p:blipFill>
        <p:spPr bwMode="auto">
          <a:xfrm>
            <a:off x="3099548" y="4025736"/>
            <a:ext cx="2417919" cy="2473778"/>
          </a:xfrm>
          <a:prstGeom prst="rect">
            <a:avLst/>
          </a:prstGeom>
          <a:noFill/>
          <a:ln w="9525">
            <a:noFill/>
            <a:miter lim="800000"/>
            <a:headEnd/>
            <a:tailEnd/>
          </a:ln>
        </p:spPr>
      </p:pic>
      <p:pic>
        <p:nvPicPr>
          <p:cNvPr id="5" name="Picture 4" descr="DSC_0131A.png"/>
          <p:cNvPicPr>
            <a:picLocks noChangeAspect="1"/>
          </p:cNvPicPr>
          <p:nvPr/>
        </p:nvPicPr>
        <p:blipFill>
          <a:blip r:embed="rId3" cstate="print"/>
          <a:stretch>
            <a:fillRect/>
          </a:stretch>
        </p:blipFill>
        <p:spPr>
          <a:xfrm>
            <a:off x="6279554" y="3669726"/>
            <a:ext cx="2223179" cy="2915140"/>
          </a:xfrm>
          <a:prstGeom prst="rect">
            <a:avLst/>
          </a:prstGeom>
        </p:spPr>
      </p:pic>
    </p:spTree>
  </p:cSld>
  <p:clrMapOvr>
    <a:masterClrMapping/>
  </p:clrMapOvr>
  <p:transition>
    <p:spli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Finally, A Note from an Install Tech</a:t>
            </a:r>
            <a:endParaRPr lang="en-US" dirty="0"/>
          </a:p>
        </p:txBody>
      </p:sp>
      <p:sp>
        <p:nvSpPr>
          <p:cNvPr id="3" name="Content Placeholder 2"/>
          <p:cNvSpPr>
            <a:spLocks noGrp="1"/>
          </p:cNvSpPr>
          <p:nvPr>
            <p:ph idx="1"/>
          </p:nvPr>
        </p:nvSpPr>
        <p:spPr>
          <a:xfrm>
            <a:off x="374075" y="1447800"/>
            <a:ext cx="3924795" cy="4678363"/>
          </a:xfrm>
        </p:spPr>
        <p:txBody>
          <a:bodyPr>
            <a:normAutofit fontScale="92500" lnSpcReduction="20000"/>
          </a:bodyPr>
          <a:lstStyle/>
          <a:p>
            <a:r>
              <a:rPr lang="en-US" dirty="0" smtClean="0"/>
              <a:t>“This is a picture of a 9502 I just installed today.  Notice the 9502 in the left side of the picture.  This unit is polling 4 </a:t>
            </a:r>
            <a:r>
              <a:rPr lang="en-US" dirty="0" err="1" smtClean="0"/>
              <a:t>TotalFlow</a:t>
            </a:r>
            <a:r>
              <a:rPr lang="en-US" dirty="0" smtClean="0"/>
              <a:t> RTU’s.  Next, notice the Technician sitting…he is trying to get a cellular modem to poll one </a:t>
            </a:r>
            <a:r>
              <a:rPr lang="en-US" dirty="0" err="1" smtClean="0"/>
              <a:t>TotalFlow</a:t>
            </a:r>
            <a:r>
              <a:rPr lang="en-US" dirty="0" smtClean="0"/>
              <a:t> RTU.  Also, notice the cell tower about 400 yards away.  I started the installation about 4 hours after the Technician pictured.  I am on my way home now and he is still there and his installation is still not working!  Score one for Inmarsat!”</a:t>
            </a:r>
            <a:endParaRPr lang="en-US" dirty="0"/>
          </a:p>
        </p:txBody>
      </p:sp>
      <p:pic>
        <p:nvPicPr>
          <p:cNvPr id="3074" name="Picture 2"/>
          <p:cNvPicPr>
            <a:picLocks noChangeAspect="1" noChangeArrowheads="1"/>
          </p:cNvPicPr>
          <p:nvPr/>
        </p:nvPicPr>
        <p:blipFill>
          <a:blip r:embed="rId2" cstate="print"/>
          <a:srcRect r="25675"/>
          <a:stretch>
            <a:fillRect/>
          </a:stretch>
        </p:blipFill>
        <p:spPr bwMode="auto">
          <a:xfrm>
            <a:off x="4524499" y="1485900"/>
            <a:ext cx="4441371" cy="4481719"/>
          </a:xfrm>
          <a:prstGeom prst="rect">
            <a:avLst/>
          </a:prstGeom>
          <a:noFill/>
          <a:ln w="9525">
            <a:noFill/>
            <a:miter lim="800000"/>
            <a:headEnd/>
            <a:tailEnd/>
          </a:ln>
          <a:effectLst/>
        </p:spPr>
      </p:pic>
      <p:sp>
        <p:nvSpPr>
          <p:cNvPr id="5" name="Oval 4"/>
          <p:cNvSpPr/>
          <p:nvPr/>
        </p:nvSpPr>
        <p:spPr>
          <a:xfrm>
            <a:off x="4702629" y="3289465"/>
            <a:ext cx="581890" cy="1615044"/>
          </a:xfrm>
          <a:prstGeom prst="ellipse">
            <a:avLst/>
          </a:prstGeom>
          <a:noFill/>
          <a:ln w="190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nterprise_energy">
  <a:themeElements>
    <a:clrScheme name="inm_theme">
      <a:dk1>
        <a:srgbClr val="000000"/>
      </a:dk1>
      <a:lt1>
        <a:sysClr val="window" lastClr="FFFFFF"/>
      </a:lt1>
      <a:dk2>
        <a:srgbClr val="000000"/>
      </a:dk2>
      <a:lt2>
        <a:srgbClr val="FFFFFF"/>
      </a:lt2>
      <a:accent1>
        <a:srgbClr val="002B52"/>
      </a:accent1>
      <a:accent2>
        <a:srgbClr val="1DA119"/>
      </a:accent2>
      <a:accent3>
        <a:srgbClr val="18B4CE"/>
      </a:accent3>
      <a:accent4>
        <a:srgbClr val="E70033"/>
      </a:accent4>
      <a:accent5>
        <a:srgbClr val="83389B"/>
      </a:accent5>
      <a:accent6>
        <a:srgbClr val="C9DD0A"/>
      </a:accent6>
      <a:hlink>
        <a:srgbClr val="FE4819"/>
      </a:hlink>
      <a:folHlink>
        <a:srgbClr val="AE005F"/>
      </a:folHlink>
    </a:clrScheme>
    <a:fontScheme name="inm fon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Enterprise_energy</Template>
  <TotalTime>13509</TotalTime>
  <Words>1176</Words>
  <Application>Microsoft Macintosh PowerPoint</Application>
  <PresentationFormat>On-screen Show (4:3)</PresentationFormat>
  <Paragraphs>163</Paragraphs>
  <Slides>23</Slides>
  <Notes>2</Notes>
  <HiddenSlides>0</HiddenSlides>
  <MMClips>0</MMClips>
  <ScaleCrop>false</ScaleCrop>
  <HeadingPairs>
    <vt:vector size="6" baseType="variant">
      <vt:variant>
        <vt:lpstr>Design Template</vt:lpstr>
      </vt:variant>
      <vt:variant>
        <vt:i4>1</vt:i4>
      </vt:variant>
      <vt:variant>
        <vt:lpstr>Embedded OLE Servers</vt:lpstr>
      </vt:variant>
      <vt:variant>
        <vt:i4>1</vt:i4>
      </vt:variant>
      <vt:variant>
        <vt:lpstr>Slide Titles</vt:lpstr>
      </vt:variant>
      <vt:variant>
        <vt:i4>23</vt:i4>
      </vt:variant>
    </vt:vector>
  </HeadingPairs>
  <TitlesOfParts>
    <vt:vector size="25" baseType="lpstr">
      <vt:lpstr>Enterprise_energy</vt:lpstr>
      <vt:lpstr>VISIO</vt:lpstr>
      <vt:lpstr>ASEM2M 9502 Information info@ase-corp.com http://m2m.ase-corp.com</vt:lpstr>
      <vt:lpstr>BGAN M2M</vt:lpstr>
      <vt:lpstr>Broadband Global Area Network (BGAN)</vt:lpstr>
      <vt:lpstr>Inmarsat-4 (I-4) Satellites</vt:lpstr>
      <vt:lpstr>Inmarsat BGAN </vt:lpstr>
      <vt:lpstr>BGAN Global Coverage I4 Satellites</vt:lpstr>
      <vt:lpstr>BGAN Coverage Map</vt:lpstr>
      <vt:lpstr>BGAN 9502 Overview</vt:lpstr>
      <vt:lpstr>BGAN 9502 Overview</vt:lpstr>
      <vt:lpstr>BGAN 9502 Overview</vt:lpstr>
      <vt:lpstr>BGAN 9502 Overview</vt:lpstr>
      <vt:lpstr>BGAN 9502 Overview</vt:lpstr>
      <vt:lpstr>BGAN 9502 Overview</vt:lpstr>
      <vt:lpstr>Technical Specifications</vt:lpstr>
      <vt:lpstr>9502 IDU</vt:lpstr>
      <vt:lpstr>IDU with Optional Mounting Strap</vt:lpstr>
      <vt:lpstr>IDU Top View with Optional Strap</vt:lpstr>
      <vt:lpstr>Antenna  &amp; Mounting Dimensions</vt:lpstr>
      <vt:lpstr>Optional Equipment</vt:lpstr>
      <vt:lpstr>One Piece 9502!</vt:lpstr>
      <vt:lpstr>Hughes 9502 WebUI</vt:lpstr>
      <vt:lpstr>Hughes 9502 Summary</vt:lpstr>
      <vt:lpstr>Finally, A Note from an Install Tech</vt:lpstr>
    </vt:vector>
  </TitlesOfParts>
  <Company>Hughes Network Systems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Structure</dc:title>
  <dc:creator>HNS</dc:creator>
  <cp:lastModifiedBy>Ken  Coffey</cp:lastModifiedBy>
  <cp:revision>756</cp:revision>
  <cp:lastPrinted>2006-11-15T23:26:19Z</cp:lastPrinted>
  <dcterms:created xsi:type="dcterms:W3CDTF">2015-04-29T10:22:36Z</dcterms:created>
  <dcterms:modified xsi:type="dcterms:W3CDTF">2015-04-29T11:08:43Z</dcterms:modified>
</cp:coreProperties>
</file>